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352" r:id="rId2"/>
    <p:sldId id="1655" r:id="rId3"/>
    <p:sldId id="1656" r:id="rId4"/>
    <p:sldId id="1703" r:id="rId5"/>
    <p:sldId id="1720" r:id="rId6"/>
    <p:sldId id="1721" r:id="rId7"/>
    <p:sldId id="1803" r:id="rId8"/>
    <p:sldId id="1804" r:id="rId9"/>
    <p:sldId id="1810" r:id="rId10"/>
    <p:sldId id="1809" r:id="rId11"/>
    <p:sldId id="1805" r:id="rId12"/>
    <p:sldId id="1806" r:id="rId13"/>
    <p:sldId id="1704" r:id="rId14"/>
    <p:sldId id="1807" r:id="rId15"/>
    <p:sldId id="1808" r:id="rId16"/>
    <p:sldId id="1759" r:id="rId17"/>
    <p:sldId id="1760" r:id="rId18"/>
    <p:sldId id="1761" r:id="rId19"/>
    <p:sldId id="1762" r:id="rId20"/>
    <p:sldId id="1812" r:id="rId21"/>
    <p:sldId id="1731" r:id="rId22"/>
    <p:sldId id="1763" r:id="rId23"/>
    <p:sldId id="1764" r:id="rId24"/>
    <p:sldId id="1765" r:id="rId25"/>
    <p:sldId id="1813" r:id="rId26"/>
    <p:sldId id="1766" r:id="rId27"/>
    <p:sldId id="1738" r:id="rId28"/>
    <p:sldId id="1767" r:id="rId29"/>
    <p:sldId id="1814" r:id="rId30"/>
    <p:sldId id="1815" r:id="rId31"/>
    <p:sldId id="1743" r:id="rId32"/>
    <p:sldId id="1745" r:id="rId33"/>
    <p:sldId id="1746" r:id="rId34"/>
    <p:sldId id="1747" r:id="rId35"/>
    <p:sldId id="1816" r:id="rId36"/>
    <p:sldId id="1751" r:id="rId37"/>
    <p:sldId id="1752" r:id="rId38"/>
    <p:sldId id="1753" r:id="rId39"/>
    <p:sldId id="1818" r:id="rId40"/>
    <p:sldId id="1819" r:id="rId41"/>
    <p:sldId id="1820" r:id="rId42"/>
    <p:sldId id="1821" r:id="rId43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4" autoAdjust="0"/>
    <p:restoredTop sz="87207" autoAdjust="0"/>
  </p:normalViewPr>
  <p:slideViewPr>
    <p:cSldViewPr snapToGrid="0">
      <p:cViewPr varScale="1">
        <p:scale>
          <a:sx n="201" d="100"/>
          <a:sy n="201" d="100"/>
        </p:scale>
        <p:origin x="8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posts hash h on the blockchain.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933ac06_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933ac06_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66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933ac06_0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6933ac06_0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09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8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63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22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example:   will see why on</a:t>
            </a:r>
            <a:r>
              <a:rPr lang="en-US" baseline="0" dirty="0"/>
              <a:t> the last slide of this segment.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23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8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933ac06_0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933ac06_0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41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933ac06_0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933ac06_0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0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933ac06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6933ac06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73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933ac06_0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933ac06_0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8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334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80.png"/><Relationship Id="rId2" Type="http://schemas.openxmlformats.org/officeDocument/2006/relationships/image" Target="../media/image3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260.png"/><Relationship Id="rId10" Type="http://schemas.openxmlformats.org/officeDocument/2006/relationships/image" Target="../media/image41.png"/><Relationship Id="rId19" Type="http://schemas.openxmlformats.org/officeDocument/2006/relationships/image" Target="../media/image28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0.png"/><Relationship Id="rId18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27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Dq7r1n9zIU" TargetMode="External"/><Relationship Id="rId5" Type="http://schemas.openxmlformats.org/officeDocument/2006/relationships/hyperlink" Target="https://www.youtube.com/watch?v=HT84tmymPaQ&amp;t=418s" TargetMode="Externa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dappuniversit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453433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Foundations of Bitcoin and Blockchain Technologies</a:t>
            </a:r>
            <a:endParaRPr lang="en-US" sz="36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44B329E-2A71-9E4C-A7F9-6B007B06A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Risman Adnan Mattotorang, Ph.D</a:t>
            </a:r>
          </a:p>
          <a:p>
            <a:r>
              <a:rPr lang="en-US" dirty="0"/>
              <a:t>Telkom University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1813-C77D-A84C-B78F-7ABF2006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Application: Commitment 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5232"/>
                <a:ext cx="8686800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a large file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    She posts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       </m:t>
                    </m:r>
                  </m:oMath>
                </a14:m>
                <a:r>
                  <a:rPr lang="en-US" sz="2000" dirty="0"/>
                  <a:t>(32 bytes)</a:t>
                </a:r>
              </a:p>
              <a:p>
                <a:pPr marL="0" indent="0">
                  <a:spcBef>
                    <a:spcPts val="1824"/>
                  </a:spcBef>
                  <a:buNone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Later he learns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’)=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CRHF    ⇒    Bob is convinced that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	(otherwise,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are a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say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binding commitment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			(note:  not hiding,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may leak information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5232"/>
                <a:ext cx="8686800" cy="3943349"/>
              </a:xfrm>
              <a:blipFill>
                <a:blip r:embed="rId3"/>
                <a:stretch>
                  <a:fillRect l="-1170" t="-96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52AA15-370B-DD42-A6B6-BD2D23E85A71}"/>
              </a:ext>
            </a:extLst>
          </p:cNvPr>
          <p:cNvSpPr/>
          <p:nvPr/>
        </p:nvSpPr>
        <p:spPr>
          <a:xfrm>
            <a:off x="457199" y="2466767"/>
            <a:ext cx="8039101" cy="11602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7C21-6963-E341-8B86-78BEC6A7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Property 3: Puzzle-Friendly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1DAE-7B05-BE4A-BD0E-B8D76B63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u="sng" dirty="0"/>
              <a:t>Puzzle-friendly</a:t>
            </a:r>
            <a:r>
              <a:rPr lang="en-ID" sz="2400" dirty="0"/>
              <a:t>: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For every possible output value y, 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if k is chosen from a distribution with high min-entropy,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then it is infeasible to find x such that H(k | x) = y.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ID" sz="24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252525"/>
                </a:solidFill>
                <a:highlight>
                  <a:srgbClr val="FFFFFF"/>
                </a:highlight>
              </a:rPr>
              <a:t>Puzzle-friendly property implies that no solving strategy is much better than trying random values of </a:t>
            </a:r>
            <a:r>
              <a:rPr lang="en-ID" sz="2400" i="1" dirty="0">
                <a:solidFill>
                  <a:srgbClr val="252525"/>
                </a:solidFill>
                <a:highlight>
                  <a:srgbClr val="FFFFFF"/>
                </a:highlight>
              </a:rPr>
              <a:t>x</a:t>
            </a:r>
            <a:r>
              <a:rPr lang="en-ID" sz="2400" dirty="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75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ACD4-3FA6-824E-BF3B-0DC712B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SHA-256 Hash Function</a:t>
            </a:r>
            <a:endParaRPr lang="en-US" dirty="0"/>
          </a:p>
        </p:txBody>
      </p:sp>
      <p:sp>
        <p:nvSpPr>
          <p:cNvPr id="4" name="Google Shape;163;p26">
            <a:extLst>
              <a:ext uri="{FF2B5EF4-FFF2-40B4-BE49-F238E27FC236}">
                <a16:creationId xmlns:a16="http://schemas.microsoft.com/office/drawing/2014/main" id="{9048CE3D-130D-F542-8891-C420E5841B8B}"/>
              </a:ext>
            </a:extLst>
          </p:cNvPr>
          <p:cNvSpPr txBox="1"/>
          <p:nvPr/>
        </p:nvSpPr>
        <p:spPr>
          <a:xfrm>
            <a:off x="855525" y="2637500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256 bits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164;p26">
            <a:extLst>
              <a:ext uri="{FF2B5EF4-FFF2-40B4-BE49-F238E27FC236}">
                <a16:creationId xmlns:a16="http://schemas.microsoft.com/office/drawing/2014/main" id="{74BCFD13-E721-6A4C-8942-FE40DD111776}"/>
              </a:ext>
            </a:extLst>
          </p:cNvPr>
          <p:cNvSpPr txBox="1"/>
          <p:nvPr/>
        </p:nvSpPr>
        <p:spPr>
          <a:xfrm>
            <a:off x="6960750" y="2676175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256 bits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D82ED33D-F5B4-1942-ADF6-5D2E467BCEFF}"/>
              </a:ext>
            </a:extLst>
          </p:cNvPr>
          <p:cNvSpPr txBox="1"/>
          <p:nvPr/>
        </p:nvSpPr>
        <p:spPr>
          <a:xfrm>
            <a:off x="2093600" y="1439950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512 bits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166;p26">
            <a:extLst>
              <a:ext uri="{FF2B5EF4-FFF2-40B4-BE49-F238E27FC236}">
                <a16:creationId xmlns:a16="http://schemas.microsoft.com/office/drawing/2014/main" id="{AF82AE13-2F65-1945-B078-14879EE4E6AD}"/>
              </a:ext>
            </a:extLst>
          </p:cNvPr>
          <p:cNvSpPr txBox="1"/>
          <p:nvPr/>
        </p:nvSpPr>
        <p:spPr>
          <a:xfrm>
            <a:off x="968900" y="4223900"/>
            <a:ext cx="663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Trebuchet MS"/>
                <a:ea typeface="Trebuchet MS"/>
                <a:cs typeface="Trebuchet MS"/>
                <a:sym typeface="Trebuchet MS"/>
              </a:rPr>
              <a:t>Theorem:  If c is collision-free, then SHA-256 is collision-free.</a:t>
            </a:r>
            <a:endParaRPr sz="18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167;p26">
            <a:extLst>
              <a:ext uri="{FF2B5EF4-FFF2-40B4-BE49-F238E27FC236}">
                <a16:creationId xmlns:a16="http://schemas.microsoft.com/office/drawing/2014/main" id="{02F23AEE-5865-D74E-8C5F-3C758F6105FE}"/>
              </a:ext>
            </a:extLst>
          </p:cNvPr>
          <p:cNvSpPr txBox="1"/>
          <p:nvPr/>
        </p:nvSpPr>
        <p:spPr>
          <a:xfrm>
            <a:off x="6167925" y="1220875"/>
            <a:ext cx="1795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Padding (10* | length)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Google Shape;168;p26">
            <a:extLst>
              <a:ext uri="{FF2B5EF4-FFF2-40B4-BE49-F238E27FC236}">
                <a16:creationId xmlns:a16="http://schemas.microsoft.com/office/drawing/2014/main" id="{82BC84E4-2776-F241-81EC-3F6B9B80A029}"/>
              </a:ext>
            </a:extLst>
          </p:cNvPr>
          <p:cNvSpPr/>
          <p:nvPr/>
        </p:nvSpPr>
        <p:spPr>
          <a:xfrm>
            <a:off x="986775" y="2979750"/>
            <a:ext cx="877800" cy="8574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IV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Google Shape;169;p26">
            <a:extLst>
              <a:ext uri="{FF2B5EF4-FFF2-40B4-BE49-F238E27FC236}">
                <a16:creationId xmlns:a16="http://schemas.microsoft.com/office/drawing/2014/main" id="{C0655A81-070B-CC4D-B969-62B6ECF482FF}"/>
              </a:ext>
            </a:extLst>
          </p:cNvPr>
          <p:cNvSpPr txBox="1"/>
          <p:nvPr/>
        </p:nvSpPr>
        <p:spPr>
          <a:xfrm>
            <a:off x="2017100" y="1764900"/>
            <a:ext cx="1030800" cy="567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(block 1)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Google Shape;170;p26">
            <a:extLst>
              <a:ext uri="{FF2B5EF4-FFF2-40B4-BE49-F238E27FC236}">
                <a16:creationId xmlns:a16="http://schemas.microsoft.com/office/drawing/2014/main" id="{536F5D32-0B1F-344F-A3CD-CB357FADB890}"/>
              </a:ext>
            </a:extLst>
          </p:cNvPr>
          <p:cNvSpPr txBox="1"/>
          <p:nvPr/>
        </p:nvSpPr>
        <p:spPr>
          <a:xfrm>
            <a:off x="3200425" y="1764900"/>
            <a:ext cx="1030800" cy="567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(block 2)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Google Shape;171;p26">
            <a:extLst>
              <a:ext uri="{FF2B5EF4-FFF2-40B4-BE49-F238E27FC236}">
                <a16:creationId xmlns:a16="http://schemas.microsoft.com/office/drawing/2014/main" id="{8C79F222-1DF3-9D47-BBED-08527666C067}"/>
              </a:ext>
            </a:extLst>
          </p:cNvPr>
          <p:cNvSpPr txBox="1"/>
          <p:nvPr/>
        </p:nvSpPr>
        <p:spPr>
          <a:xfrm>
            <a:off x="5206925" y="1761525"/>
            <a:ext cx="877800" cy="567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(block n)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172;p26">
            <a:extLst>
              <a:ext uri="{FF2B5EF4-FFF2-40B4-BE49-F238E27FC236}">
                <a16:creationId xmlns:a16="http://schemas.microsoft.com/office/drawing/2014/main" id="{84D1CD38-9455-2342-9F6F-2F518E58A505}"/>
              </a:ext>
            </a:extLst>
          </p:cNvPr>
          <p:cNvSpPr txBox="1"/>
          <p:nvPr/>
        </p:nvSpPr>
        <p:spPr>
          <a:xfrm>
            <a:off x="6167925" y="1761525"/>
            <a:ext cx="196200" cy="567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" name="Google Shape;173;p26">
            <a:extLst>
              <a:ext uri="{FF2B5EF4-FFF2-40B4-BE49-F238E27FC236}">
                <a16:creationId xmlns:a16="http://schemas.microsoft.com/office/drawing/2014/main" id="{367E9BFE-E0F0-FD45-A821-B0618D6AA1BB}"/>
              </a:ext>
            </a:extLst>
          </p:cNvPr>
          <p:cNvCxnSpPr/>
          <p:nvPr/>
        </p:nvCxnSpPr>
        <p:spPr>
          <a:xfrm flipH="1">
            <a:off x="6380075" y="1510925"/>
            <a:ext cx="179100" cy="25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74;p26">
            <a:extLst>
              <a:ext uri="{FF2B5EF4-FFF2-40B4-BE49-F238E27FC236}">
                <a16:creationId xmlns:a16="http://schemas.microsoft.com/office/drawing/2014/main" id="{A3833483-AB34-2349-BE6A-CA7C275339EF}"/>
              </a:ext>
            </a:extLst>
          </p:cNvPr>
          <p:cNvSpPr/>
          <p:nvPr/>
        </p:nvSpPr>
        <p:spPr>
          <a:xfrm>
            <a:off x="6871100" y="2979750"/>
            <a:ext cx="877800" cy="857400"/>
          </a:xfrm>
          <a:prstGeom prst="ellipse">
            <a:avLst/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Hash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75;p26">
            <a:extLst>
              <a:ext uri="{FF2B5EF4-FFF2-40B4-BE49-F238E27FC236}">
                <a16:creationId xmlns:a16="http://schemas.microsoft.com/office/drawing/2014/main" id="{079BE68C-64BC-D740-BA6E-37B37C285969}"/>
              </a:ext>
            </a:extLst>
          </p:cNvPr>
          <p:cNvSpPr/>
          <p:nvPr/>
        </p:nvSpPr>
        <p:spPr>
          <a:xfrm>
            <a:off x="2599700" y="2822000"/>
            <a:ext cx="448200" cy="712500"/>
          </a:xfrm>
          <a:prstGeom prst="snip1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" name="Google Shape;176;p26">
            <a:extLst>
              <a:ext uri="{FF2B5EF4-FFF2-40B4-BE49-F238E27FC236}">
                <a16:creationId xmlns:a16="http://schemas.microsoft.com/office/drawing/2014/main" id="{73B99F92-D556-0442-B4CE-FBB5ADDABE16}"/>
              </a:ext>
            </a:extLst>
          </p:cNvPr>
          <p:cNvCxnSpPr/>
          <p:nvPr/>
        </p:nvCxnSpPr>
        <p:spPr>
          <a:xfrm>
            <a:off x="1888400" y="3408450"/>
            <a:ext cx="711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77;p26">
            <a:extLst>
              <a:ext uri="{FF2B5EF4-FFF2-40B4-BE49-F238E27FC236}">
                <a16:creationId xmlns:a16="http://schemas.microsoft.com/office/drawing/2014/main" id="{A33B5751-488E-AD4E-BD50-949F27FE6B5B}"/>
              </a:ext>
            </a:extLst>
          </p:cNvPr>
          <p:cNvSpPr/>
          <p:nvPr/>
        </p:nvSpPr>
        <p:spPr>
          <a:xfrm>
            <a:off x="2211300" y="2347625"/>
            <a:ext cx="388475" cy="747075"/>
          </a:xfrm>
          <a:custGeom>
            <a:avLst/>
            <a:gdLst/>
            <a:ahLst/>
            <a:cxnLst/>
            <a:rect l="l" t="t" r="r" b="b"/>
            <a:pathLst>
              <a:path w="15539" h="29883" extrusionOk="0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" name="Google Shape;178;p26">
            <a:extLst>
              <a:ext uri="{FF2B5EF4-FFF2-40B4-BE49-F238E27FC236}">
                <a16:creationId xmlns:a16="http://schemas.microsoft.com/office/drawing/2014/main" id="{0B1AA847-1D8B-4C45-BBEC-4D25E344E0E6}"/>
              </a:ext>
            </a:extLst>
          </p:cNvPr>
          <p:cNvSpPr/>
          <p:nvPr/>
        </p:nvSpPr>
        <p:spPr>
          <a:xfrm>
            <a:off x="3783025" y="2822000"/>
            <a:ext cx="448200" cy="712500"/>
          </a:xfrm>
          <a:prstGeom prst="snip1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179;p26">
            <a:extLst>
              <a:ext uri="{FF2B5EF4-FFF2-40B4-BE49-F238E27FC236}">
                <a16:creationId xmlns:a16="http://schemas.microsoft.com/office/drawing/2014/main" id="{940546B6-63EF-DC4F-A50C-BCD544606E65}"/>
              </a:ext>
            </a:extLst>
          </p:cNvPr>
          <p:cNvSpPr/>
          <p:nvPr/>
        </p:nvSpPr>
        <p:spPr>
          <a:xfrm>
            <a:off x="3394550" y="2347625"/>
            <a:ext cx="388475" cy="747075"/>
          </a:xfrm>
          <a:custGeom>
            <a:avLst/>
            <a:gdLst/>
            <a:ahLst/>
            <a:cxnLst/>
            <a:rect l="l" t="t" r="r" b="b"/>
            <a:pathLst>
              <a:path w="15539" h="29883" extrusionOk="0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21" name="Google Shape;180;p26">
            <a:extLst>
              <a:ext uri="{FF2B5EF4-FFF2-40B4-BE49-F238E27FC236}">
                <a16:creationId xmlns:a16="http://schemas.microsoft.com/office/drawing/2014/main" id="{AD35F289-F314-BA44-907D-ABF072C31721}"/>
              </a:ext>
            </a:extLst>
          </p:cNvPr>
          <p:cNvCxnSpPr/>
          <p:nvPr/>
        </p:nvCxnSpPr>
        <p:spPr>
          <a:xfrm>
            <a:off x="3047900" y="3408450"/>
            <a:ext cx="711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81;p26">
            <a:extLst>
              <a:ext uri="{FF2B5EF4-FFF2-40B4-BE49-F238E27FC236}">
                <a16:creationId xmlns:a16="http://schemas.microsoft.com/office/drawing/2014/main" id="{DC800151-2CB6-D448-A12D-31B3F038FF8F}"/>
              </a:ext>
            </a:extLst>
          </p:cNvPr>
          <p:cNvSpPr/>
          <p:nvPr/>
        </p:nvSpPr>
        <p:spPr>
          <a:xfrm>
            <a:off x="5763525" y="2822000"/>
            <a:ext cx="448200" cy="712500"/>
          </a:xfrm>
          <a:prstGeom prst="snip1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82;p26">
            <a:extLst>
              <a:ext uri="{FF2B5EF4-FFF2-40B4-BE49-F238E27FC236}">
                <a16:creationId xmlns:a16="http://schemas.microsoft.com/office/drawing/2014/main" id="{107F4189-487A-4A41-8D6D-4E6B84420390}"/>
              </a:ext>
            </a:extLst>
          </p:cNvPr>
          <p:cNvSpPr/>
          <p:nvPr/>
        </p:nvSpPr>
        <p:spPr>
          <a:xfrm>
            <a:off x="5356925" y="2347625"/>
            <a:ext cx="388475" cy="747075"/>
          </a:xfrm>
          <a:custGeom>
            <a:avLst/>
            <a:gdLst/>
            <a:ahLst/>
            <a:cxnLst/>
            <a:rect l="l" t="t" r="r" b="b"/>
            <a:pathLst>
              <a:path w="15539" h="29883" extrusionOk="0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24" name="Google Shape;183;p26">
            <a:extLst>
              <a:ext uri="{FF2B5EF4-FFF2-40B4-BE49-F238E27FC236}">
                <a16:creationId xmlns:a16="http://schemas.microsoft.com/office/drawing/2014/main" id="{E5D312FB-CD20-0849-AF8B-1896A64259E3}"/>
              </a:ext>
            </a:extLst>
          </p:cNvPr>
          <p:cNvCxnSpPr/>
          <p:nvPr/>
        </p:nvCxnSpPr>
        <p:spPr>
          <a:xfrm>
            <a:off x="4231225" y="3408450"/>
            <a:ext cx="1520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84;p26">
            <a:extLst>
              <a:ext uri="{FF2B5EF4-FFF2-40B4-BE49-F238E27FC236}">
                <a16:creationId xmlns:a16="http://schemas.microsoft.com/office/drawing/2014/main" id="{8501BF6B-BEA6-1D4D-A3E6-E9CF50CAF9D8}"/>
              </a:ext>
            </a:extLst>
          </p:cNvPr>
          <p:cNvCxnSpPr/>
          <p:nvPr/>
        </p:nvCxnSpPr>
        <p:spPr>
          <a:xfrm>
            <a:off x="6167925" y="3408450"/>
            <a:ext cx="711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6682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 Pointer &amp; Merkle Tree</a:t>
            </a:r>
          </a:p>
        </p:txBody>
      </p:sp>
    </p:spTree>
    <p:extLst>
      <p:ext uri="{BB962C8B-B14F-4D97-AF65-F5344CB8AC3E}">
        <p14:creationId xmlns:p14="http://schemas.microsoft.com/office/powerpoint/2010/main" val="38494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B711-1085-DE4F-9C9A-F241403B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6CF29-E92C-374F-85DF-D9BBA3F5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Hash Pointer is: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* Pointer to where some info is stored, and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* Cryptographic hash of the info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ID" sz="2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If we have a Hash Pointer, we can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* Ask to get the info back, and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* Verify that it hasn’t changed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3720C-CC87-4B4F-B0F3-07C548FC52F4}"/>
              </a:ext>
            </a:extLst>
          </p:cNvPr>
          <p:cNvGrpSpPr/>
          <p:nvPr/>
        </p:nvGrpSpPr>
        <p:grpSpPr>
          <a:xfrm>
            <a:off x="5219450" y="2571751"/>
            <a:ext cx="3842000" cy="1871549"/>
            <a:chOff x="1422150" y="1151052"/>
            <a:chExt cx="7540897" cy="3223084"/>
          </a:xfrm>
        </p:grpSpPr>
        <p:sp>
          <p:nvSpPr>
            <p:cNvPr id="5" name="Google Shape;199;p29">
              <a:extLst>
                <a:ext uri="{FF2B5EF4-FFF2-40B4-BE49-F238E27FC236}">
                  <a16:creationId xmlns:a16="http://schemas.microsoft.com/office/drawing/2014/main" id="{7C6A2D28-771D-F847-B381-1639A0F0FB0B}"/>
                </a:ext>
              </a:extLst>
            </p:cNvPr>
            <p:cNvSpPr/>
            <p:nvPr/>
          </p:nvSpPr>
          <p:spPr>
            <a:xfrm>
              <a:off x="1422150" y="1807636"/>
              <a:ext cx="2166600" cy="2566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rebuchet MS"/>
                  <a:ea typeface="Trebuchet MS"/>
                  <a:cs typeface="Trebuchet MS"/>
                  <a:sym typeface="Trebuchet MS"/>
                </a:rPr>
                <a:t>(data)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" name="Google Shape;200;p29">
              <a:extLst>
                <a:ext uri="{FF2B5EF4-FFF2-40B4-BE49-F238E27FC236}">
                  <a16:creationId xmlns:a16="http://schemas.microsoft.com/office/drawing/2014/main" id="{BF109DB0-D457-7D47-8BE6-DA1FE7DCA5EA}"/>
                </a:ext>
              </a:extLst>
            </p:cNvPr>
            <p:cNvSpPr txBox="1"/>
            <p:nvPr/>
          </p:nvSpPr>
          <p:spPr>
            <a:xfrm>
              <a:off x="5305447" y="1506600"/>
              <a:ext cx="36576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latin typeface="Trebuchet MS"/>
                  <a:ea typeface="Trebuchet MS"/>
                  <a:cs typeface="Trebuchet MS"/>
                  <a:sym typeface="Trebuchet MS"/>
                </a:rPr>
                <a:t>H(  )</a:t>
              </a:r>
              <a:endParaRPr sz="1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" name="Google Shape;201;p29">
              <a:extLst>
                <a:ext uri="{FF2B5EF4-FFF2-40B4-BE49-F238E27FC236}">
                  <a16:creationId xmlns:a16="http://schemas.microsoft.com/office/drawing/2014/main" id="{9579720C-3C71-D84F-8DF8-BA946E4AC76B}"/>
                </a:ext>
              </a:extLst>
            </p:cNvPr>
            <p:cNvSpPr/>
            <p:nvPr/>
          </p:nvSpPr>
          <p:spPr>
            <a:xfrm>
              <a:off x="2477652" y="1151052"/>
              <a:ext cx="3479957" cy="722200"/>
            </a:xfrm>
            <a:custGeom>
              <a:avLst/>
              <a:gdLst/>
              <a:ahLst/>
              <a:cxnLst/>
              <a:rect l="l" t="t" r="r" b="b"/>
              <a:pathLst>
                <a:path w="151548" h="35110" extrusionOk="0">
                  <a:moveTo>
                    <a:pt x="151548" y="35110"/>
                  </a:moveTo>
                  <a:lnTo>
                    <a:pt x="151104" y="0"/>
                  </a:lnTo>
                  <a:lnTo>
                    <a:pt x="0" y="445"/>
                  </a:lnTo>
                  <a:lnTo>
                    <a:pt x="0" y="29332"/>
                  </a:lnTo>
                </a:path>
              </a:pathLst>
            </a:custGeom>
            <a:noFill/>
            <a:ln w="762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8" name="Google Shape;202;p29">
              <a:extLst>
                <a:ext uri="{FF2B5EF4-FFF2-40B4-BE49-F238E27FC236}">
                  <a16:creationId xmlns:a16="http://schemas.microsoft.com/office/drawing/2014/main" id="{00107D02-D65F-3040-82F2-E68430B7ECB0}"/>
                </a:ext>
              </a:extLst>
            </p:cNvPr>
            <p:cNvSpPr txBox="1"/>
            <p:nvPr/>
          </p:nvSpPr>
          <p:spPr>
            <a:xfrm>
              <a:off x="4911126" y="2285243"/>
              <a:ext cx="2799901" cy="867029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Trebuchet MS"/>
                  <a:ea typeface="Trebuchet MS"/>
                  <a:cs typeface="Trebuchet MS"/>
                  <a:sym typeface="Trebuchet MS"/>
                </a:rPr>
                <a:t>will draw hash pointers like this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" name="Google Shape;203;p29">
              <a:extLst>
                <a:ext uri="{FF2B5EF4-FFF2-40B4-BE49-F238E27FC236}">
                  <a16:creationId xmlns:a16="http://schemas.microsoft.com/office/drawing/2014/main" id="{85FA0E61-A7A9-2F47-884E-C11D1E1D4156}"/>
                </a:ext>
              </a:extLst>
            </p:cNvPr>
            <p:cNvCxnSpPr/>
            <p:nvPr/>
          </p:nvCxnSpPr>
          <p:spPr>
            <a:xfrm rot="10800000">
              <a:off x="5957606" y="1895149"/>
              <a:ext cx="133501" cy="388801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399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B3B2-68AF-534E-9873-702D9EFB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AEF3-76ED-194B-B6F7-A81201C6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dirty="0"/>
              <a:t>Build cycle-free data structures with hash pointers</a:t>
            </a:r>
          </a:p>
          <a:p>
            <a:r>
              <a:rPr lang="en-ID" sz="2400" dirty="0"/>
              <a:t>Linked list with Hash Pointers = “</a:t>
            </a:r>
            <a:r>
              <a:rPr lang="en-ID" sz="2400" b="1" dirty="0"/>
              <a:t>block chain</a:t>
            </a:r>
            <a:r>
              <a:rPr lang="en-ID" sz="2400" dirty="0"/>
              <a:t>”</a:t>
            </a:r>
          </a:p>
          <a:p>
            <a:r>
              <a:rPr lang="en-ID" sz="2400" dirty="0"/>
              <a:t>Use Case: Tamper-Evident Log (Detecting Tampering)</a:t>
            </a:r>
          </a:p>
          <a:p>
            <a:endParaRPr lang="en-ID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5C3D09-03BE-3D49-AB93-2DD377666667}"/>
              </a:ext>
            </a:extLst>
          </p:cNvPr>
          <p:cNvGrpSpPr/>
          <p:nvPr/>
        </p:nvGrpSpPr>
        <p:grpSpPr>
          <a:xfrm>
            <a:off x="1657349" y="2427909"/>
            <a:ext cx="6160619" cy="2316665"/>
            <a:chOff x="319175" y="985961"/>
            <a:chExt cx="8506415" cy="3428414"/>
          </a:xfrm>
        </p:grpSpPr>
        <p:grpSp>
          <p:nvGrpSpPr>
            <p:cNvPr id="5" name="Google Shape;214;p31">
              <a:extLst>
                <a:ext uri="{FF2B5EF4-FFF2-40B4-BE49-F238E27FC236}">
                  <a16:creationId xmlns:a16="http://schemas.microsoft.com/office/drawing/2014/main" id="{AFF19762-EBF3-BC4A-8297-CD3DA1DD9C5D}"/>
                </a:ext>
              </a:extLst>
            </p:cNvPr>
            <p:cNvGrpSpPr/>
            <p:nvPr/>
          </p:nvGrpSpPr>
          <p:grpSpPr>
            <a:xfrm>
              <a:off x="60441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7" name="Google Shape;215;p31">
                <a:extLst>
                  <a:ext uri="{FF2B5EF4-FFF2-40B4-BE49-F238E27FC236}">
                    <a16:creationId xmlns:a16="http://schemas.microsoft.com/office/drawing/2014/main" id="{291B771A-951A-B94E-9D95-14D49841A3DC}"/>
                  </a:ext>
                </a:extLst>
              </p:cNvPr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" name="Google Shape;216;p31">
                <a:extLst>
                  <a:ext uri="{FF2B5EF4-FFF2-40B4-BE49-F238E27FC236}">
                    <a16:creationId xmlns:a16="http://schemas.microsoft.com/office/drawing/2014/main" id="{5F354EA8-CE31-0A42-8613-3A691C682D42}"/>
                  </a:ext>
                </a:extLst>
              </p:cNvPr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" name="Google Shape;217;p31">
              <a:extLst>
                <a:ext uri="{FF2B5EF4-FFF2-40B4-BE49-F238E27FC236}">
                  <a16:creationId xmlns:a16="http://schemas.microsoft.com/office/drawing/2014/main" id="{C19D4B74-B34C-F04A-A65D-A87641844DB0}"/>
                </a:ext>
              </a:extLst>
            </p:cNvPr>
            <p:cNvGrpSpPr/>
            <p:nvPr/>
          </p:nvGrpSpPr>
          <p:grpSpPr>
            <a:xfrm>
              <a:off x="36855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5" name="Google Shape;218;p31">
                <a:extLst>
                  <a:ext uri="{FF2B5EF4-FFF2-40B4-BE49-F238E27FC236}">
                    <a16:creationId xmlns:a16="http://schemas.microsoft.com/office/drawing/2014/main" id="{25DC3832-BFAC-6647-B1E9-9041D21969BC}"/>
                  </a:ext>
                </a:extLst>
              </p:cNvPr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" name="Google Shape;219;p31">
                <a:extLst>
                  <a:ext uri="{FF2B5EF4-FFF2-40B4-BE49-F238E27FC236}">
                    <a16:creationId xmlns:a16="http://schemas.microsoft.com/office/drawing/2014/main" id="{741BA6BE-6132-2C47-90B4-BF31B1BF1542}"/>
                  </a:ext>
                </a:extLst>
              </p:cNvPr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7" name="Google Shape;220;p31">
              <a:extLst>
                <a:ext uri="{FF2B5EF4-FFF2-40B4-BE49-F238E27FC236}">
                  <a16:creationId xmlns:a16="http://schemas.microsoft.com/office/drawing/2014/main" id="{5340EBCB-FEEF-9249-88BF-04B042B61EEA}"/>
                </a:ext>
              </a:extLst>
            </p:cNvPr>
            <p:cNvSpPr/>
            <p:nvPr/>
          </p:nvSpPr>
          <p:spPr>
            <a:xfrm>
              <a:off x="5029825" y="2025525"/>
              <a:ext cx="2066550" cy="1388825"/>
            </a:xfrm>
            <a:custGeom>
              <a:avLst/>
              <a:gdLst/>
              <a:ahLst/>
              <a:cxnLst/>
              <a:rect l="l" t="t" r="r" b="b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8" name="Google Shape;221;p31">
              <a:extLst>
                <a:ext uri="{FF2B5EF4-FFF2-40B4-BE49-F238E27FC236}">
                  <a16:creationId xmlns:a16="http://schemas.microsoft.com/office/drawing/2014/main" id="{0CBE3920-E89B-1049-BFD3-EBE45563F6EC}"/>
                </a:ext>
              </a:extLst>
            </p:cNvPr>
            <p:cNvSpPr/>
            <p:nvPr/>
          </p:nvSpPr>
          <p:spPr>
            <a:xfrm>
              <a:off x="2674500" y="2025525"/>
              <a:ext cx="2066550" cy="1388825"/>
            </a:xfrm>
            <a:custGeom>
              <a:avLst/>
              <a:gdLst/>
              <a:ahLst/>
              <a:cxnLst/>
              <a:rect l="l" t="t" r="r" b="b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grpSp>
          <p:nvGrpSpPr>
            <p:cNvPr id="9" name="Google Shape;222;p31">
              <a:extLst>
                <a:ext uri="{FF2B5EF4-FFF2-40B4-BE49-F238E27FC236}">
                  <a16:creationId xmlns:a16="http://schemas.microsoft.com/office/drawing/2014/main" id="{C4AA0C80-5112-4E49-B17E-4F74CB4A8AEE}"/>
                </a:ext>
              </a:extLst>
            </p:cNvPr>
            <p:cNvGrpSpPr/>
            <p:nvPr/>
          </p:nvGrpSpPr>
          <p:grpSpPr>
            <a:xfrm>
              <a:off x="13269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3" name="Google Shape;223;p31">
                <a:extLst>
                  <a:ext uri="{FF2B5EF4-FFF2-40B4-BE49-F238E27FC236}">
                    <a16:creationId xmlns:a16="http://schemas.microsoft.com/office/drawing/2014/main" id="{5355E109-65E0-0448-AF0D-6465D4D23C89}"/>
                  </a:ext>
                </a:extLst>
              </p:cNvPr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4" name="Google Shape;224;p31">
                <a:extLst>
                  <a:ext uri="{FF2B5EF4-FFF2-40B4-BE49-F238E27FC236}">
                    <a16:creationId xmlns:a16="http://schemas.microsoft.com/office/drawing/2014/main" id="{E11E86C0-D579-3C4C-95F6-DA0D7091D45C}"/>
                  </a:ext>
                </a:extLst>
              </p:cNvPr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0" name="Google Shape;225;p31">
              <a:extLst>
                <a:ext uri="{FF2B5EF4-FFF2-40B4-BE49-F238E27FC236}">
                  <a16:creationId xmlns:a16="http://schemas.microsoft.com/office/drawing/2014/main" id="{B8CB5576-698B-664A-8C09-93655FD41507}"/>
                </a:ext>
              </a:extLst>
            </p:cNvPr>
            <p:cNvSpPr/>
            <p:nvPr/>
          </p:nvSpPr>
          <p:spPr>
            <a:xfrm>
              <a:off x="319175" y="2025525"/>
              <a:ext cx="2066550" cy="1388825"/>
            </a:xfrm>
            <a:custGeom>
              <a:avLst/>
              <a:gdLst/>
              <a:ahLst/>
              <a:cxnLst/>
              <a:rect l="l" t="t" r="r" b="b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11" name="Google Shape;226;p31">
              <a:extLst>
                <a:ext uri="{FF2B5EF4-FFF2-40B4-BE49-F238E27FC236}">
                  <a16:creationId xmlns:a16="http://schemas.microsoft.com/office/drawing/2014/main" id="{12087813-5D6A-E843-AE6F-AFEC7172DE35}"/>
                </a:ext>
              </a:extLst>
            </p:cNvPr>
            <p:cNvSpPr txBox="1"/>
            <p:nvPr/>
          </p:nvSpPr>
          <p:spPr>
            <a:xfrm>
              <a:off x="7411390" y="985961"/>
              <a:ext cx="14142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Trebuchet MS"/>
                  <a:ea typeface="Trebuchet MS"/>
                  <a:cs typeface="Trebuchet MS"/>
                  <a:sym typeface="Trebuchet MS"/>
                </a:rPr>
                <a:t>H(  )</a:t>
              </a:r>
              <a:endParaRPr sz="12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227;p31">
              <a:extLst>
                <a:ext uri="{FF2B5EF4-FFF2-40B4-BE49-F238E27FC236}">
                  <a16:creationId xmlns:a16="http://schemas.microsoft.com/office/drawing/2014/main" id="{0D8D4514-2F25-0A4C-9784-54A58CEAF36A}"/>
                </a:ext>
              </a:extLst>
            </p:cNvPr>
            <p:cNvSpPr/>
            <p:nvPr/>
          </p:nvSpPr>
          <p:spPr>
            <a:xfrm>
              <a:off x="7388525" y="1282725"/>
              <a:ext cx="444425" cy="2177650"/>
            </a:xfrm>
            <a:custGeom>
              <a:avLst/>
              <a:gdLst/>
              <a:ahLst/>
              <a:cxnLst/>
              <a:rect l="l" t="t" r="r" b="b"/>
              <a:pathLst>
                <a:path w="17777" h="87106" extrusionOk="0">
                  <a:moveTo>
                    <a:pt x="16888" y="0"/>
                  </a:moveTo>
                  <a:lnTo>
                    <a:pt x="17777" y="87106"/>
                  </a:lnTo>
                  <a:lnTo>
                    <a:pt x="0" y="87106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  <p:sp>
        <p:nvSpPr>
          <p:cNvPr id="19" name="Google Shape;249;p32">
            <a:extLst>
              <a:ext uri="{FF2B5EF4-FFF2-40B4-BE49-F238E27FC236}">
                <a16:creationId xmlns:a16="http://schemas.microsoft.com/office/drawing/2014/main" id="{3A22169B-ED1D-8940-87AE-34C324202532}"/>
              </a:ext>
            </a:extLst>
          </p:cNvPr>
          <p:cNvSpPr/>
          <p:nvPr/>
        </p:nvSpPr>
        <p:spPr>
          <a:xfrm>
            <a:off x="2628562" y="3870946"/>
            <a:ext cx="290975" cy="457974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49;p32">
            <a:extLst>
              <a:ext uri="{FF2B5EF4-FFF2-40B4-BE49-F238E27FC236}">
                <a16:creationId xmlns:a16="http://schemas.microsoft.com/office/drawing/2014/main" id="{818C23E3-E8A6-414E-B143-4974B0727F88}"/>
              </a:ext>
            </a:extLst>
          </p:cNvPr>
          <p:cNvSpPr/>
          <p:nvPr/>
        </p:nvSpPr>
        <p:spPr>
          <a:xfrm>
            <a:off x="4265196" y="3175421"/>
            <a:ext cx="290975" cy="457974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9;p32">
            <a:extLst>
              <a:ext uri="{FF2B5EF4-FFF2-40B4-BE49-F238E27FC236}">
                <a16:creationId xmlns:a16="http://schemas.microsoft.com/office/drawing/2014/main" id="{788B51D0-B3E4-AD4F-9D13-63E4E1923AA7}"/>
              </a:ext>
            </a:extLst>
          </p:cNvPr>
          <p:cNvSpPr/>
          <p:nvPr/>
        </p:nvSpPr>
        <p:spPr>
          <a:xfrm>
            <a:off x="5969658" y="3180108"/>
            <a:ext cx="290975" cy="457974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3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6249-0ED2-BE48-A878-FC32F859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4B0D91-9E46-ED4E-9172-FFBC181F6A85}"/>
              </a:ext>
            </a:extLst>
          </p:cNvPr>
          <p:cNvGrpSpPr/>
          <p:nvPr/>
        </p:nvGrpSpPr>
        <p:grpSpPr>
          <a:xfrm>
            <a:off x="1116418" y="1276542"/>
            <a:ext cx="4114801" cy="2517524"/>
            <a:chOff x="1116418" y="1276542"/>
            <a:chExt cx="4114801" cy="2517524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653B1B96-7287-524E-9A50-A5863C2384E9}"/>
                </a:ext>
              </a:extLst>
            </p:cNvPr>
            <p:cNvSpPr/>
            <p:nvPr/>
          </p:nvSpPr>
          <p:spPr>
            <a:xfrm>
              <a:off x="1116418" y="1640961"/>
              <a:ext cx="4114801" cy="2153105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Merkle tree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commitment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/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7507F4A4-60A3-1342-AFA5-62EF15DBCD1D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E6E01-8095-0243-AB99-AB80AE38818F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E7BB6B8-FC18-3B41-8BE6-6FA914EE28D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0F64BA-80FE-BB49-BDE3-43A9805498FD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CA84E7-DB9F-3445-A052-F74CB58EDA0E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blipFill>
                <a:blip r:embed="rId12"/>
                <a:stretch>
                  <a:fillRect l="-2448" t="-2597" b="-12987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length of proof: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blipFill>
                <a:blip r:embed="rId19"/>
                <a:stretch>
                  <a:fillRect l="-29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259C2FE-AAFA-9E42-95DC-AAEFAF93C274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8EEDA-E77A-D246-8416-B4741EAF301A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D1821D-AC55-6145-9D8B-C9923EDC4BDD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2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8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blipFill>
                <a:blip r:embed="rId11"/>
                <a:stretch>
                  <a:fillRect l="-2439" t="-3947" b="-14474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Bob does: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accept if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blipFill>
                <a:blip r:embed="rId18"/>
                <a:stretch>
                  <a:fillRect l="-3057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4C224-E846-5641-9132-F1152FC8DEC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95CB7B-6FDB-FB4B-B107-62C5CC4DCD06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863543-2800-E64E-9481-7C7EF922DB1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42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AAC5-A085-2042-8833-96E8817A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386" y="1200151"/>
                <a:ext cx="8952614" cy="381843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u="sng" dirty="0" err="1"/>
                  <a:t>Thm</a:t>
                </a:r>
                <a:r>
                  <a:rPr lang="en-US" sz="2400" dirty="0"/>
                  <a:t>:   H CRHF  ⇒    adv. cannot find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  and</a:t>
                </a:r>
                <a:br>
                  <a:rPr lang="en-US" sz="2400" dirty="0"/>
                </a:br>
                <a:r>
                  <a:rPr lang="en-US" sz="24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400" dirty="0"/>
                  <a:t>where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(to prove, prove the contra-positive)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76"/>
                  </a:spcBef>
                  <a:buNone/>
                </a:pPr>
                <a:r>
                  <a:rPr lang="en-US" sz="2400" dirty="0"/>
                  <a:t>	How is this useful?</a:t>
                </a:r>
              </a:p>
              <a:p>
                <a:pPr lvl="2">
                  <a:spcBef>
                    <a:spcPts val="576"/>
                  </a:spcBef>
                </a:pPr>
                <a:r>
                  <a:rPr lang="en-US" sz="2400" dirty="0"/>
                  <a:t>When writing a block of transactions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to the blockchain, </a:t>
                </a:r>
                <a:br>
                  <a:rPr lang="en-US" sz="2400" dirty="0"/>
                </a:br>
                <a:r>
                  <a:rPr lang="en-US" sz="2400" dirty="0"/>
                  <a:t>suffices to write commit(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) to chain.    Keep chain small.</a:t>
                </a:r>
              </a:p>
              <a:p>
                <a:pPr lvl="2">
                  <a:spcBef>
                    <a:spcPts val="576"/>
                  </a:spcBef>
                </a:pPr>
                <a:r>
                  <a:rPr lang="en-US" sz="2400" dirty="0"/>
                  <a:t>Later, can prove contents of every Tx.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1200151"/>
                <a:ext cx="8952614" cy="3818430"/>
              </a:xfrm>
              <a:blipFill>
                <a:blip r:embed="rId2"/>
                <a:stretch>
                  <a:fillRect l="-992" b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DAC5710-CAB5-1F48-8447-261B80462371}"/>
              </a:ext>
            </a:extLst>
          </p:cNvPr>
          <p:cNvSpPr txBox="1"/>
          <p:nvPr/>
        </p:nvSpPr>
        <p:spPr>
          <a:xfrm>
            <a:off x="3436883" y="3279227"/>
            <a:ext cx="30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Super useful.   Example</a:t>
            </a:r>
          </a:p>
        </p:txBody>
      </p:sp>
    </p:spTree>
    <p:extLst>
      <p:ext uri="{BB962C8B-B14F-4D97-AF65-F5344CB8AC3E}">
        <p14:creationId xmlns:p14="http://schemas.microsoft.com/office/powerpoint/2010/main" val="241548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1A6-E419-7F4D-AEEF-6FAC7841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Learnt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7310-E529-B249-95B5-15B4CE0C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Money</a:t>
            </a:r>
          </a:p>
          <a:p>
            <a:r>
              <a:rPr lang="en-US" dirty="0"/>
              <a:t>History of Cryptocurrency</a:t>
            </a:r>
          </a:p>
          <a:p>
            <a:r>
              <a:rPr lang="en-US" dirty="0"/>
              <a:t>Satoshi Nakamoto Paper</a:t>
            </a:r>
          </a:p>
          <a:p>
            <a:r>
              <a:rPr lang="en-US" dirty="0"/>
              <a:t>Basic Concepts in Cryptography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781E-22FD-0E44-B697-587773B9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Merkle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5412-BC99-2B42-A47D-F7AD1033F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Holds many items but just need to remember the root hash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Can verify membership in O(log n) time/space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ID" sz="2400" dirty="0"/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Variant: sorted Merkle tree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Can verify non-membership in O(log n)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Show items before, after the missing one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06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147411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895350"/>
            <a:ext cx="8839200" cy="685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Physical signatures:  </a:t>
            </a:r>
            <a:r>
              <a:rPr lang="en-US" sz="2400" b="0" dirty="0"/>
              <a:t>bind transaction to author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Only you can sign but anyone can verify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Signature is tied to a particular document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16000" y="2406650"/>
            <a:ext cx="2743200" cy="1093543"/>
            <a:chOff x="609600" y="1962150"/>
            <a:chExt cx="3352800" cy="15252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962150"/>
              <a:ext cx="3352800" cy="118685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38460" y="3148894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0393" t="16976" r="29453" b="8950"/>
            <a:stretch/>
          </p:blipFill>
          <p:spPr>
            <a:xfrm>
              <a:off x="1600201" y="2724150"/>
              <a:ext cx="457200" cy="2872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08582" y="2582356"/>
            <a:ext cx="3403600" cy="1355486"/>
            <a:chOff x="4070069" y="2111703"/>
            <a:chExt cx="4311931" cy="1646901"/>
          </a:xfrm>
        </p:grpSpPr>
        <p:grpSp>
          <p:nvGrpSpPr>
            <p:cNvPr id="9" name="Group 8"/>
            <p:cNvGrpSpPr/>
            <p:nvPr/>
          </p:nvGrpSpPr>
          <p:grpSpPr>
            <a:xfrm>
              <a:off x="4875455" y="2111703"/>
              <a:ext cx="3506545" cy="1646901"/>
              <a:chOff x="455855" y="1502103"/>
              <a:chExt cx="3506545" cy="164690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1962150"/>
                <a:ext cx="3352800" cy="118685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5855" y="1502103"/>
                <a:ext cx="2588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Bob agrees to pay Alice 100$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10393" t="16976" r="29453" b="8950"/>
              <a:stretch/>
            </p:blipFill>
            <p:spPr>
              <a:xfrm>
                <a:off x="1600201" y="2724150"/>
                <a:ext cx="457200" cy="287246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 rot="1672349">
              <a:off x="4070069" y="2561979"/>
              <a:ext cx="6858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3796665"/>
            <a:ext cx="880388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 in the digital world:  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	   Anyone can copy Bob’s signature from one doc to another</a:t>
            </a:r>
          </a:p>
        </p:txBody>
      </p:sp>
    </p:spTree>
    <p:extLst>
      <p:ext uri="{BB962C8B-B14F-4D97-AF65-F5344CB8AC3E}">
        <p14:creationId xmlns:p14="http://schemas.microsoft.com/office/powerpoint/2010/main" val="12585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3221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/>
              <a:t>Digital 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926412"/>
            <a:ext cx="8839200" cy="609600"/>
          </a:xfrm>
        </p:spPr>
        <p:txBody>
          <a:bodyPr>
            <a:normAutofit/>
          </a:bodyPr>
          <a:lstStyle/>
          <a:p>
            <a:pPr marL="0" indent="0">
              <a:spcBef>
                <a:spcPct val="100000"/>
              </a:spcBef>
              <a:buNone/>
            </a:pPr>
            <a:r>
              <a:rPr lang="en-US" sz="2400" dirty="0"/>
              <a:t>Solution:  </a:t>
            </a:r>
            <a:r>
              <a:rPr lang="en-US" sz="2400" b="0" dirty="0"/>
              <a:t>Make signature depend on document</a:t>
            </a:r>
          </a:p>
          <a:p>
            <a:pPr marL="914400" lvl="2" indent="0">
              <a:lnSpc>
                <a:spcPct val="140000"/>
              </a:lnSpc>
              <a:spcBef>
                <a:spcPct val="60000"/>
              </a:spcBef>
              <a:buNone/>
            </a:pP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00200" y="1863864"/>
            <a:ext cx="3352800" cy="1186854"/>
            <a:chOff x="304800" y="2019240"/>
            <a:chExt cx="3352800" cy="1186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019240"/>
              <a:ext cx="3352800" cy="11868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9600" y="2451040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2" y="3692664"/>
            <a:ext cx="1036320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64" y="4302264"/>
            <a:ext cx="1667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secret signing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sk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39192" y="3768864"/>
            <a:ext cx="1494608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2" name="Up Arrow 1"/>
          <p:cNvSpPr/>
          <p:nvPr/>
        </p:nvSpPr>
        <p:spPr>
          <a:xfrm flipV="1">
            <a:off x="2924992" y="3159264"/>
            <a:ext cx="228600" cy="5334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477192" y="4073664"/>
            <a:ext cx="7620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3105150"/>
            <a:ext cx="1354908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signature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2642" y="148584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1733550"/>
            <a:ext cx="1295400" cy="1295400"/>
            <a:chOff x="6629400" y="1428750"/>
            <a:chExt cx="1295400" cy="1295400"/>
          </a:xfrm>
        </p:grpSpPr>
        <p:sp>
          <p:nvSpPr>
            <p:cNvPr id="14" name="Rounded Rectangle 13"/>
            <p:cNvSpPr/>
            <p:nvPr/>
          </p:nvSpPr>
          <p:spPr>
            <a:xfrm>
              <a:off x="6629400" y="1962150"/>
              <a:ext cx="1295400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verifier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81800" y="1428750"/>
              <a:ext cx="950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Verifier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332376" y="2647950"/>
            <a:ext cx="10795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343" t="13511" r="3163" b="8927"/>
          <a:stretch/>
        </p:blipFill>
        <p:spPr>
          <a:xfrm flipH="1">
            <a:off x="6789603" y="3817691"/>
            <a:ext cx="958533" cy="591024"/>
          </a:xfrm>
          <a:prstGeom prst="rect">
            <a:avLst/>
          </a:prstGeom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6225134" y="4280716"/>
            <a:ext cx="204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public verification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pk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23" name="Up Arrow 22"/>
          <p:cNvSpPr/>
          <p:nvPr/>
        </p:nvSpPr>
        <p:spPr>
          <a:xfrm>
            <a:off x="7110375" y="3105150"/>
            <a:ext cx="228600" cy="7620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797585" y="2116838"/>
            <a:ext cx="1346919" cy="1015663"/>
            <a:chOff x="7772400" y="2091775"/>
            <a:chExt cx="1346919" cy="1015663"/>
          </a:xfrm>
        </p:grpSpPr>
        <p:cxnSp>
          <p:nvCxnSpPr>
            <p:cNvPr id="16" name="Straight Arrow Connector 15"/>
            <p:cNvCxnSpPr>
              <a:stCxn id="14" idx="3"/>
            </p:cNvCxnSpPr>
            <p:nvPr/>
          </p:nvCxnSpPr>
          <p:spPr>
            <a:xfrm>
              <a:off x="7772400" y="2647950"/>
              <a:ext cx="6858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105475" y="2091775"/>
              <a:ext cx="10138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+mn-lt"/>
                </a:rPr>
                <a:t>‘accept’</a:t>
              </a:r>
            </a:p>
            <a:p>
              <a:pPr algn="ctr"/>
              <a:r>
                <a:rPr lang="en-US" sz="2000" b="1" dirty="0">
                  <a:latin typeface="+mn-lt"/>
                </a:rPr>
                <a:t>or</a:t>
              </a:r>
            </a:p>
            <a:p>
              <a:pPr algn="ctr"/>
              <a:r>
                <a:rPr lang="en-US" sz="2000" b="1" dirty="0">
                  <a:latin typeface="+mn-lt"/>
                </a:rPr>
                <a:t>‘reject’</a:t>
              </a:r>
            </a:p>
          </p:txBody>
        </p:sp>
      </p:grpSp>
      <p:sp>
        <p:nvSpPr>
          <p:cNvPr id="27" name="Bent Arrow 26"/>
          <p:cNvSpPr/>
          <p:nvPr/>
        </p:nvSpPr>
        <p:spPr>
          <a:xfrm rot="16200000" flipV="1">
            <a:off x="3651399" y="3600450"/>
            <a:ext cx="685800" cy="609600"/>
          </a:xfrm>
          <a:prstGeom prst="ben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5029200" y="1885950"/>
            <a:ext cx="304800" cy="167640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Signatures: Syntax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71550"/>
            <a:ext cx="8686800" cy="4095750"/>
          </a:xfrm>
        </p:spPr>
        <p:txBody>
          <a:bodyPr>
            <a:normAutofit fontScale="92500" lnSpcReduction="10000"/>
          </a:bodyPr>
          <a:lstStyle/>
          <a:p>
            <a:pPr marL="57150" indent="0">
              <a:spcBef>
                <a:spcPts val="1200"/>
              </a:spcBef>
              <a:buNone/>
              <a:tabLst>
                <a:tab pos="3200400" algn="l"/>
              </a:tabLst>
            </a:pPr>
            <a:r>
              <a:rPr lang="en-US" sz="2400" b="1" u="sng" dirty="0">
                <a:sym typeface="Symbol" charset="0"/>
              </a:rPr>
              <a:t>Def</a:t>
            </a:r>
            <a:r>
              <a:rPr lang="en-US" sz="2400" dirty="0">
                <a:sym typeface="Symbol" charset="0"/>
              </a:rPr>
              <a:t>:    A Signature scheme is a triple of algorithms:</a:t>
            </a: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Gen</a:t>
            </a:r>
            <a:r>
              <a:rPr lang="en-US" sz="2400" dirty="0">
                <a:sym typeface="Symbol" charset="0"/>
              </a:rPr>
              <a:t>():  </a:t>
            </a:r>
            <a:r>
              <a:rPr lang="en-US" sz="2400" dirty="0"/>
              <a:t>outputs a key pair  (pk, </a:t>
            </a:r>
            <a:r>
              <a:rPr lang="en-US" sz="2400" dirty="0" err="1"/>
              <a:t>sk</a:t>
            </a:r>
            <a:r>
              <a:rPr lang="en-US" sz="2400" dirty="0"/>
              <a:t>)</a:t>
            </a:r>
            <a:endParaRPr lang="en-US" sz="2400" dirty="0">
              <a:sym typeface="Symbol" charset="0"/>
            </a:endParaRP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Sign</a:t>
            </a:r>
            <a:r>
              <a:rPr lang="en-US" sz="2400" dirty="0">
                <a:sym typeface="Symbol" charset="0"/>
              </a:rPr>
              <a:t>(</a:t>
            </a:r>
            <a:r>
              <a:rPr lang="en-US" sz="2400" dirty="0" err="1">
                <a:sym typeface="Symbol" charset="0"/>
              </a:rPr>
              <a:t>sk</a:t>
            </a:r>
            <a:r>
              <a:rPr lang="en-US" sz="2400" dirty="0">
                <a:sym typeface="Symbol" charset="0"/>
              </a:rPr>
              <a:t>, </a:t>
            </a:r>
            <a:r>
              <a:rPr lang="en-US" sz="2400" dirty="0"/>
              <a:t>msg</a:t>
            </a:r>
            <a:r>
              <a:rPr lang="en-US" sz="2400" dirty="0">
                <a:sym typeface="Symbol" charset="0"/>
              </a:rPr>
              <a:t>)  outputs sig. </a:t>
            </a:r>
            <a:r>
              <a:rPr lang="en-US" sz="2400" dirty="0" err="1">
                <a:sym typeface="Symbol" charset="0"/>
              </a:rPr>
              <a:t>σ</a:t>
            </a:r>
            <a:r>
              <a:rPr lang="en-US" sz="2400" dirty="0">
                <a:sym typeface="Symbol" charset="0"/>
              </a:rPr>
              <a:t> =</a:t>
            </a:r>
            <a:r>
              <a:rPr lang="en-US" sz="2400" b="1" dirty="0">
                <a:sym typeface="Symbol" charset="0"/>
              </a:rPr>
              <a:t>Sign</a:t>
            </a:r>
            <a:r>
              <a:rPr lang="en-US" sz="2400" dirty="0">
                <a:sym typeface="Symbol" charset="0"/>
              </a:rPr>
              <a:t>(</a:t>
            </a:r>
            <a:r>
              <a:rPr lang="en-US" sz="2400" dirty="0" err="1">
                <a:sym typeface="Symbol" charset="0"/>
              </a:rPr>
              <a:t>sk</a:t>
            </a:r>
            <a:r>
              <a:rPr lang="en-US" sz="2400" dirty="0">
                <a:sym typeface="Symbol" charset="0"/>
              </a:rPr>
              <a:t>, msg)</a:t>
            </a: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US" sz="2400" b="1" dirty="0">
                <a:sym typeface="Symbol" charset="0"/>
              </a:rPr>
              <a:t>Verify</a:t>
            </a:r>
            <a:r>
              <a:rPr lang="en-US" sz="2400" dirty="0">
                <a:sym typeface="Symbol" charset="0"/>
              </a:rPr>
              <a:t>(pk, msg, </a:t>
            </a:r>
            <a:r>
              <a:rPr lang="en-US" sz="2400" dirty="0" err="1">
                <a:sym typeface="Symbol" charset="0"/>
              </a:rPr>
              <a:t>σ</a:t>
            </a:r>
            <a:r>
              <a:rPr lang="en-US" sz="2400" dirty="0">
                <a:sym typeface="Symbol" charset="0"/>
              </a:rPr>
              <a:t>)  outputs ‘accept</a:t>
            </a:r>
            <a:r>
              <a:rPr lang="ja-JP" altLang="en-US" sz="2400" dirty="0">
                <a:latin typeface="Arial"/>
                <a:sym typeface="Symbol" charset="0"/>
              </a:rPr>
              <a:t>’</a:t>
            </a:r>
            <a:r>
              <a:rPr lang="en-US" sz="2400" dirty="0">
                <a:sym typeface="Symbol" charset="0"/>
              </a:rPr>
              <a:t> or  ‘reject</a:t>
            </a:r>
            <a:r>
              <a:rPr lang="en-US" sz="2400" dirty="0">
                <a:latin typeface="Arial"/>
                <a:sym typeface="Symbol" charset="0"/>
              </a:rPr>
              <a:t>’</a:t>
            </a:r>
          </a:p>
          <a:p>
            <a:pPr marL="800100" lvl="1">
              <a:spcBef>
                <a:spcPts val="1200"/>
              </a:spcBef>
              <a:tabLst>
                <a:tab pos="3200400" algn="l"/>
              </a:tabLst>
            </a:pPr>
            <a:r>
              <a:rPr lang="en-ID" sz="2400" b="1" dirty="0" err="1"/>
              <a:t>isValid</a:t>
            </a:r>
            <a:r>
              <a:rPr lang="en-ID" sz="2400" dirty="0"/>
              <a:t> := Verify(pk, </a:t>
            </a:r>
            <a:r>
              <a:rPr lang="en-ID" sz="2400" dirty="0" err="1"/>
              <a:t>msg</a:t>
            </a:r>
            <a:r>
              <a:rPr lang="en-ID" sz="2400" dirty="0"/>
              <a:t>, </a:t>
            </a:r>
            <a:r>
              <a:rPr lang="en-US" sz="2400" dirty="0" err="1">
                <a:sym typeface="Symbol" charset="0"/>
              </a:rPr>
              <a:t>σ</a:t>
            </a:r>
            <a:r>
              <a:rPr lang="en-ID" sz="2400" dirty="0"/>
              <a:t>)</a:t>
            </a:r>
            <a:endParaRPr lang="en-US" altLang="ja-JP" sz="2400" dirty="0">
              <a:latin typeface="Arial"/>
              <a:sym typeface="Symbol" charset="0"/>
            </a:endParaRPr>
          </a:p>
          <a:p>
            <a:pPr marL="0" indent="0">
              <a:spcBef>
                <a:spcPts val="4200"/>
              </a:spcBef>
              <a:buNone/>
            </a:pPr>
            <a:r>
              <a:rPr lang="en-US" sz="2400" b="1" u="sng" dirty="0"/>
              <a:t>Secure signatures</a:t>
            </a:r>
            <a:r>
              <a:rPr lang="en-US" sz="2400" dirty="0"/>
              <a:t>:   (informal)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	Adversary who sees signatures on many messages of his choice,</a:t>
            </a:r>
            <a:br>
              <a:rPr lang="en-US" sz="2400" dirty="0"/>
            </a:br>
            <a:r>
              <a:rPr lang="en-US" sz="2400" dirty="0"/>
              <a:t>	cannot forge a signature on a new message.</a:t>
            </a:r>
          </a:p>
        </p:txBody>
      </p:sp>
      <p:sp>
        <p:nvSpPr>
          <p:cNvPr id="5" name="Google Shape;334;p39">
            <a:extLst>
              <a:ext uri="{FF2B5EF4-FFF2-40B4-BE49-F238E27FC236}">
                <a16:creationId xmlns:a16="http://schemas.microsoft.com/office/drawing/2014/main" id="{10F45E2D-262D-8041-AF53-23F76556C581}"/>
              </a:ext>
            </a:extLst>
          </p:cNvPr>
          <p:cNvSpPr/>
          <p:nvPr/>
        </p:nvSpPr>
        <p:spPr>
          <a:xfrm>
            <a:off x="6447300" y="1441450"/>
            <a:ext cx="544500" cy="17145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39AA-FCFE-1748-977A-B50877A6E9AD}"/>
              </a:ext>
            </a:extLst>
          </p:cNvPr>
          <p:cNvSpPr txBox="1"/>
          <p:nvPr/>
        </p:nvSpPr>
        <p:spPr>
          <a:xfrm>
            <a:off x="7049881" y="1968726"/>
            <a:ext cx="2025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+mn-lt"/>
              </a:rPr>
              <a:t>sk</a:t>
            </a:r>
            <a:r>
              <a:rPr lang="en-US" sz="1200" dirty="0">
                <a:latin typeface="+mn-lt"/>
              </a:rPr>
              <a:t> = </a:t>
            </a:r>
            <a:r>
              <a:rPr lang="en-US" sz="1200" b="1" dirty="0">
                <a:latin typeface="+mn-lt"/>
              </a:rPr>
              <a:t>Secret</a:t>
            </a:r>
            <a:r>
              <a:rPr lang="en-US" sz="1200" dirty="0">
                <a:latin typeface="+mn-lt"/>
              </a:rPr>
              <a:t> signing Key</a:t>
            </a:r>
          </a:p>
          <a:p>
            <a:pPr algn="l"/>
            <a:r>
              <a:rPr lang="en-US" sz="1200" dirty="0">
                <a:latin typeface="+mn-lt"/>
              </a:rPr>
              <a:t>pk = </a:t>
            </a:r>
            <a:r>
              <a:rPr lang="en-US" sz="1200" b="1" dirty="0">
                <a:latin typeface="+mn-lt"/>
              </a:rPr>
              <a:t>Public</a:t>
            </a:r>
            <a:r>
              <a:rPr lang="en-US" sz="1200" dirty="0">
                <a:latin typeface="+mn-lt"/>
              </a:rPr>
              <a:t> verification key</a:t>
            </a:r>
          </a:p>
          <a:p>
            <a:pPr algn="l"/>
            <a:endParaRPr lang="en-US" sz="1200" dirty="0">
              <a:latin typeface="+mn-lt"/>
            </a:endParaRPr>
          </a:p>
          <a:p>
            <a:pPr algn="l"/>
            <a:r>
              <a:rPr lang="en-US" sz="1200" dirty="0">
                <a:latin typeface="+mn-lt"/>
              </a:rPr>
              <a:t>Algorithm can be randomized</a:t>
            </a:r>
          </a:p>
        </p:txBody>
      </p:sp>
    </p:spTree>
    <p:extLst>
      <p:ext uri="{BB962C8B-B14F-4D97-AF65-F5344CB8AC3E}">
        <p14:creationId xmlns:p14="http://schemas.microsoft.com/office/powerpoint/2010/main" val="11493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F3A0-07E7-F84A-A716-5069ADC1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 of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B5AD-CE00-9541-9C82-0FF7A1CD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b="1" dirty="0"/>
              <a:t>“Valid signatures verify”</a:t>
            </a:r>
          </a:p>
          <a:p>
            <a:pPr marL="0" lvl="0" indent="45720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b="1" dirty="0"/>
              <a:t>Verify</a:t>
            </a:r>
            <a:r>
              <a:rPr lang="en-ID" sz="2400" dirty="0"/>
              <a:t>(pk, </a:t>
            </a:r>
            <a:r>
              <a:rPr lang="en-ID" sz="2400" dirty="0" err="1"/>
              <a:t>msg</a:t>
            </a:r>
            <a:r>
              <a:rPr lang="en-ID" sz="2400" dirty="0"/>
              <a:t>, Sign(</a:t>
            </a:r>
            <a:r>
              <a:rPr lang="en-ID" sz="2400" dirty="0" err="1"/>
              <a:t>sk</a:t>
            </a:r>
            <a:r>
              <a:rPr lang="en-ID" sz="2400" dirty="0"/>
              <a:t>, </a:t>
            </a:r>
            <a:r>
              <a:rPr lang="en-ID" sz="2400" dirty="0" err="1"/>
              <a:t>msg</a:t>
            </a:r>
            <a:r>
              <a:rPr lang="en-ID" sz="2400" dirty="0"/>
              <a:t>)) == true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b="1" dirty="0"/>
              <a:t>“Can’t forge signatures”</a:t>
            </a:r>
          </a:p>
          <a:p>
            <a:pPr marL="0" lvl="0" indent="45720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Adversary who: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	knows pk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	gets to see signatures on messages of his choice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	can’t produce a verifiable signature on another message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343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4103-22F4-FC4C-B55F-CD108CFE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Families of signature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D54E-EFB5-3847-91A8-F48D20A0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01" y="1029672"/>
            <a:ext cx="8686801" cy="3988909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sz="2400" u="sng" dirty="0"/>
              <a:t>RSA signatures (old … not used in blockchains)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long sigs and public keys (≥256 bytes),    fast to verify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u="sng" dirty="0"/>
              <a:t>Discrete-log signatures</a:t>
            </a:r>
            <a:r>
              <a:rPr lang="en-US" sz="2400" dirty="0"/>
              <a:t>:   </a:t>
            </a:r>
            <a:r>
              <a:rPr lang="en-US" sz="2400" dirty="0" err="1"/>
              <a:t>Schnorr</a:t>
            </a:r>
            <a:r>
              <a:rPr lang="en-US" sz="2400" dirty="0"/>
              <a:t> and  ECDSA</a:t>
            </a:r>
          </a:p>
          <a:p>
            <a:pPr lvl="1"/>
            <a:r>
              <a:rPr lang="en-US" sz="2400" dirty="0"/>
              <a:t>short sigs (48 or 64 bytes) and public key (32 bytes)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u="sng" dirty="0"/>
              <a:t>BLS signatures</a:t>
            </a:r>
            <a:r>
              <a:rPr lang="en-US" sz="2400" dirty="0"/>
              <a:t>:  48 bytes,   </a:t>
            </a:r>
            <a:r>
              <a:rPr lang="en-US" sz="2400" dirty="0" err="1"/>
              <a:t>aggregatable</a:t>
            </a:r>
            <a:r>
              <a:rPr lang="en-US" sz="2400" dirty="0"/>
              <a:t>,   easy threshold</a:t>
            </a:r>
          </a:p>
          <a:p>
            <a:pPr marL="457200" indent="-457200">
              <a:spcBef>
                <a:spcPts val="4776"/>
              </a:spcBef>
              <a:buFont typeface="+mj-lt"/>
              <a:buAutoNum type="arabicPeriod"/>
            </a:pPr>
            <a:r>
              <a:rPr lang="en-US" sz="2400" u="sng" dirty="0"/>
              <a:t>Post-quantum</a:t>
            </a:r>
            <a:r>
              <a:rPr lang="en-US" sz="2400" dirty="0"/>
              <a:t> signatures:    long  (≥768 bytes)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C473AA-4202-524E-8FFF-C704CF555A34}"/>
              </a:ext>
            </a:extLst>
          </p:cNvPr>
          <p:cNvCxnSpPr/>
          <p:nvPr/>
        </p:nvCxnSpPr>
        <p:spPr>
          <a:xfrm>
            <a:off x="0" y="404505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5A3EAC-F28F-1D45-8F86-AF11F949F3F2}"/>
              </a:ext>
            </a:extLst>
          </p:cNvPr>
          <p:cNvSpPr txBox="1"/>
          <p:nvPr/>
        </p:nvSpPr>
        <p:spPr>
          <a:xfrm>
            <a:off x="6017018" y="3644948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(Ethereum </a:t>
            </a:r>
            <a:r>
              <a:rPr lang="en-US" sz="1800" dirty="0">
                <a:latin typeface="+mn-lt"/>
              </a:rPr>
              <a:t>2.0</a:t>
            </a:r>
            <a:r>
              <a:rPr lang="en-US" sz="2000" dirty="0">
                <a:latin typeface="+mn-lt"/>
              </a:rPr>
              <a:t>, Chia, </a:t>
            </a:r>
            <a:r>
              <a:rPr lang="en-US" sz="2000" dirty="0" err="1">
                <a:latin typeface="+mn-lt"/>
              </a:rPr>
              <a:t>Dfinity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D047B-A9F5-714B-8CFE-85923974A73D}"/>
              </a:ext>
            </a:extLst>
          </p:cNvPr>
          <p:cNvSpPr txBox="1"/>
          <p:nvPr/>
        </p:nvSpPr>
        <p:spPr>
          <a:xfrm>
            <a:off x="6936793" y="2179787"/>
            <a:ext cx="220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(Bitcoin, Ethereum)</a:t>
            </a:r>
          </a:p>
        </p:txBody>
      </p:sp>
    </p:spTree>
    <p:extLst>
      <p:ext uri="{BB962C8B-B14F-4D97-AF65-F5344CB8AC3E}">
        <p14:creationId xmlns:p14="http://schemas.microsoft.com/office/powerpoint/2010/main" val="23393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Key as Identity</a:t>
            </a:r>
          </a:p>
        </p:txBody>
      </p:sp>
    </p:spTree>
    <p:extLst>
      <p:ext uri="{BB962C8B-B14F-4D97-AF65-F5344CB8AC3E}">
        <p14:creationId xmlns:p14="http://schemas.microsoft.com/office/powerpoint/2010/main" val="271713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9898-7D48-944B-9BA5-F4E0836C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 on the blockchain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EA02-6E85-984C-8E90-31E3BBB5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8" y="1047291"/>
            <a:ext cx="4981168" cy="1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Signatures are used everywhere:</a:t>
            </a:r>
          </a:p>
          <a:p>
            <a:r>
              <a:rPr lang="en-US" sz="2400" dirty="0"/>
              <a:t>ensure Tx authorization,</a:t>
            </a:r>
          </a:p>
          <a:p>
            <a:r>
              <a:rPr lang="en-US" sz="2400" dirty="0"/>
              <a:t>governance votes,</a:t>
            </a:r>
          </a:p>
          <a:p>
            <a:r>
              <a:rPr lang="en-US" sz="2400" dirty="0"/>
              <a:t>consensus protocol votes.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6ED94-5345-BD47-B55E-C1C3167E1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408536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37A4C-005A-6D4E-A8B7-F36C03644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596" y="3305319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E14E1-9964-7442-B623-22250EB28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84244" y="4186436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60E75-3261-1F44-AF3D-9F334BFF4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232563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7ACB2-D575-C94E-A69E-A503B8C5B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580751"/>
            <a:ext cx="1190746" cy="119074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581211-A474-3F45-A646-07CDD526C564}"/>
              </a:ext>
            </a:extLst>
          </p:cNvPr>
          <p:cNvSpPr/>
          <p:nvPr/>
        </p:nvSpPr>
        <p:spPr>
          <a:xfrm>
            <a:off x="582086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E26037B-8232-B147-BEE4-5F97A26C855C}"/>
              </a:ext>
            </a:extLst>
          </p:cNvPr>
          <p:cNvSpPr/>
          <p:nvPr/>
        </p:nvSpPr>
        <p:spPr>
          <a:xfrm>
            <a:off x="6631101" y="1209781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05183B1-D22C-3D4D-9D6F-BCB74068A351}"/>
              </a:ext>
            </a:extLst>
          </p:cNvPr>
          <p:cNvSpPr/>
          <p:nvPr/>
        </p:nvSpPr>
        <p:spPr>
          <a:xfrm>
            <a:off x="5230445" y="2152758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Tx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3E23DC0-74A5-7F46-BD24-FA5CF6EFB876}"/>
              </a:ext>
            </a:extLst>
          </p:cNvPr>
          <p:cNvSpPr/>
          <p:nvPr/>
        </p:nvSpPr>
        <p:spPr>
          <a:xfrm>
            <a:off x="8030302" y="1841803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87948F-AE84-AB42-AE5C-7ED8FDDF7769}"/>
              </a:ext>
            </a:extLst>
          </p:cNvPr>
          <p:cNvCxnSpPr>
            <a:cxnSpLocks/>
          </p:cNvCxnSpPr>
          <p:nvPr/>
        </p:nvCxnSpPr>
        <p:spPr>
          <a:xfrm>
            <a:off x="2774568" y="3580751"/>
            <a:ext cx="3046299" cy="18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809B70-750E-EB4B-8498-59DBBCB184BA}"/>
              </a:ext>
            </a:extLst>
          </p:cNvPr>
          <p:cNvCxnSpPr>
            <a:cxnSpLocks/>
          </p:cNvCxnSpPr>
          <p:nvPr/>
        </p:nvCxnSpPr>
        <p:spPr>
          <a:xfrm flipV="1">
            <a:off x="2774568" y="3936570"/>
            <a:ext cx="3046299" cy="522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4F58DC-9DFC-3240-A657-BA8FBA4965DE}"/>
              </a:ext>
            </a:extLst>
          </p:cNvPr>
          <p:cNvGrpSpPr/>
          <p:nvPr/>
        </p:nvGrpSpPr>
        <p:grpSpPr>
          <a:xfrm>
            <a:off x="1796939" y="3275923"/>
            <a:ext cx="1904945" cy="586155"/>
            <a:chOff x="630585" y="1312985"/>
            <a:chExt cx="1904945" cy="5861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23B8AC-8270-6A46-809A-969F0970D05B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BE6A6F-A0C6-464E-8BBE-BE60E9C70731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9DA0BE-3C8C-794A-83C7-DA5750FFF4F9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1FDAB14-7255-CF40-B8AA-266D4DED6476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FFDE9B-C71B-B54F-A0C9-F87579955EFC}"/>
              </a:ext>
            </a:extLst>
          </p:cNvPr>
          <p:cNvGrpSpPr/>
          <p:nvPr/>
        </p:nvGrpSpPr>
        <p:grpSpPr>
          <a:xfrm>
            <a:off x="1796938" y="4236822"/>
            <a:ext cx="1904945" cy="586155"/>
            <a:chOff x="630585" y="1312985"/>
            <a:chExt cx="1904945" cy="58615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F54BD86-25ED-F245-8136-6C808808AA10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9C1BE9F-B7E0-214C-A9CF-8562DECAAE45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25EBC1-ECA0-3E4B-918C-C1D1413B3F75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7CF856-EBE0-E24F-BF43-335F68C208C2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3557225-8279-A742-9D4C-2F413B930368}"/>
              </a:ext>
            </a:extLst>
          </p:cNvPr>
          <p:cNvSpPr txBox="1"/>
          <p:nvPr/>
        </p:nvSpPr>
        <p:spPr>
          <a:xfrm>
            <a:off x="380770" y="3429250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0B414-026B-7144-A370-DE194381C3D6}"/>
              </a:ext>
            </a:extLst>
          </p:cNvPr>
          <p:cNvSpPr txBox="1"/>
          <p:nvPr/>
        </p:nvSpPr>
        <p:spPr>
          <a:xfrm>
            <a:off x="380771" y="4328154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7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C1CE-BB9F-0C4B-A945-94FFF8E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77B23-20B1-D946-A22E-4EEDD6F20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Blockchain Public Key = Identity (address in Bitcoin)</a:t>
            </a:r>
          </a:p>
          <a:p>
            <a:r>
              <a:rPr lang="en-US" dirty="0"/>
              <a:t>If you see </a:t>
            </a:r>
            <a:r>
              <a:rPr lang="en-ID" b="1" dirty="0"/>
              <a:t>Verify</a:t>
            </a:r>
            <a:r>
              <a:rPr lang="en-ID" dirty="0"/>
              <a:t>(pk, </a:t>
            </a:r>
            <a:r>
              <a:rPr lang="en-ID" dirty="0" err="1"/>
              <a:t>msg</a:t>
            </a:r>
            <a:r>
              <a:rPr lang="en-ID" dirty="0"/>
              <a:t>, </a:t>
            </a:r>
            <a:r>
              <a:rPr lang="en-ID" b="1" dirty="0"/>
              <a:t>Sign</a:t>
            </a:r>
            <a:r>
              <a:rPr lang="en-ID" dirty="0"/>
              <a:t>(</a:t>
            </a:r>
            <a:r>
              <a:rPr lang="en-ID" dirty="0" err="1"/>
              <a:t>sk</a:t>
            </a:r>
            <a:r>
              <a:rPr lang="en-ID" dirty="0"/>
              <a:t>, </a:t>
            </a:r>
            <a:r>
              <a:rPr lang="en-ID" dirty="0" err="1"/>
              <a:t>msg</a:t>
            </a:r>
            <a:r>
              <a:rPr lang="en-ID" dirty="0"/>
              <a:t>)) == true</a:t>
            </a:r>
            <a:endParaRPr lang="en-US" dirty="0"/>
          </a:p>
          <a:p>
            <a:r>
              <a:rPr lang="en-US" dirty="0"/>
              <a:t>Then think of it as </a:t>
            </a:r>
            <a:r>
              <a:rPr lang="en-US" i="1" dirty="0"/>
              <a:t>pk says, “[msg]”.</a:t>
            </a:r>
          </a:p>
          <a:p>
            <a:r>
              <a:rPr lang="en-US" dirty="0"/>
              <a:t>To speak for pk, you must know secret key </a:t>
            </a:r>
            <a:r>
              <a:rPr lang="en-US" dirty="0" err="1"/>
              <a:t>sk</a:t>
            </a:r>
            <a:r>
              <a:rPr lang="en-US" dirty="0"/>
              <a:t> </a:t>
            </a:r>
          </a:p>
          <a:p>
            <a:r>
              <a:rPr lang="en-US" dirty="0"/>
              <a:t>Decentralized Identity Management: </a:t>
            </a:r>
          </a:p>
          <a:p>
            <a:pPr lvl="1"/>
            <a:r>
              <a:rPr lang="en-US" sz="2600" dirty="0"/>
              <a:t>Anyone can make new identity at any time</a:t>
            </a:r>
          </a:p>
          <a:p>
            <a:pPr lvl="1"/>
            <a:r>
              <a:rPr lang="en-US" sz="2600" dirty="0"/>
              <a:t>Make as many as you want!</a:t>
            </a:r>
          </a:p>
          <a:p>
            <a:pPr lvl="1"/>
            <a:r>
              <a:rPr lang="en-US" sz="2600" dirty="0"/>
              <a:t>No central point of coordination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682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ED09-F440-3F4E-A4DF-AC4CC6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You Learn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B0BC-4025-3645-A70A-64F78371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Core Components</a:t>
            </a:r>
          </a:p>
          <a:p>
            <a:r>
              <a:rPr lang="en-US" sz="2400" dirty="0"/>
              <a:t>Hash Function </a:t>
            </a:r>
          </a:p>
          <a:p>
            <a:r>
              <a:rPr lang="en-US" sz="2400" dirty="0"/>
              <a:t>Merkle Tree</a:t>
            </a:r>
          </a:p>
          <a:p>
            <a:r>
              <a:rPr lang="en-US" sz="2400" dirty="0"/>
              <a:t>Digital Signature</a:t>
            </a:r>
          </a:p>
          <a:p>
            <a:r>
              <a:rPr lang="en-US" sz="2400" dirty="0"/>
              <a:t>Public Key as Identity</a:t>
            </a:r>
          </a:p>
          <a:p>
            <a:r>
              <a:rPr lang="en-US" sz="2400" dirty="0"/>
              <a:t>Simple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74946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A1AA-D954-9F45-9B75-D793852F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New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F5F0-C418-D64D-AF43-9981712C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990601"/>
            <a:ext cx="8229600" cy="3818430"/>
          </a:xfrm>
        </p:spPr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Create a new, random key-pair </a:t>
            </a:r>
            <a:r>
              <a:rPr lang="en-ID" sz="2400" i="1" dirty="0"/>
              <a:t>(</a:t>
            </a:r>
            <a:r>
              <a:rPr lang="en-ID" sz="2400" i="1" dirty="0" err="1"/>
              <a:t>sk</a:t>
            </a:r>
            <a:r>
              <a:rPr lang="en-ID" sz="2400" i="1" dirty="0"/>
              <a:t>, pk)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i="1" dirty="0"/>
              <a:t>	pk </a:t>
            </a:r>
            <a:r>
              <a:rPr lang="en-ID" sz="2400" dirty="0"/>
              <a:t>is the public “name” you can use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	[usually better to use Hash(pk)]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</a:t>
            </a:r>
            <a:r>
              <a:rPr lang="en-ID" sz="2400" i="1" dirty="0" err="1"/>
              <a:t>sk</a:t>
            </a:r>
            <a:r>
              <a:rPr lang="en-ID" sz="2400" i="1" dirty="0"/>
              <a:t> </a:t>
            </a:r>
            <a:r>
              <a:rPr lang="en-ID" sz="2400" dirty="0"/>
              <a:t>lets you “speak for” the identity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ID" sz="2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You control the identity, because only you know </a:t>
            </a:r>
            <a:r>
              <a:rPr lang="en-ID" sz="2400" i="1" dirty="0" err="1"/>
              <a:t>sk</a:t>
            </a:r>
            <a:endParaRPr lang="en-ID" sz="2400" i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if </a:t>
            </a:r>
            <a:r>
              <a:rPr lang="en-ID" sz="2400" i="1" dirty="0"/>
              <a:t>pk</a:t>
            </a:r>
            <a:r>
              <a:rPr lang="en-ID" sz="2400" dirty="0"/>
              <a:t> “looks random”, nobody needs to know who you are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DC996-9F45-BA4C-AAC9-50C96A4BAA37}"/>
              </a:ext>
            </a:extLst>
          </p:cNvPr>
          <p:cNvSpPr/>
          <p:nvPr/>
        </p:nvSpPr>
        <p:spPr>
          <a:xfrm>
            <a:off x="584200" y="4152899"/>
            <a:ext cx="8229600" cy="733234"/>
          </a:xfrm>
          <a:prstGeom prst="roundRect">
            <a:avLst>
              <a:gd name="adj" fmla="val 833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Identity is not directly connected to real-world, </a:t>
            </a:r>
          </a:p>
          <a:p>
            <a:pPr algn="ctr"/>
            <a:r>
              <a:rPr lang="en-US" sz="2000" dirty="0"/>
              <a:t>but observer can make inference… We will learn Privacy in Blockchain</a:t>
            </a:r>
          </a:p>
        </p:txBody>
      </p:sp>
    </p:spTree>
    <p:extLst>
      <p:ext uri="{BB962C8B-B14F-4D97-AF65-F5344CB8AC3E}">
        <p14:creationId xmlns:p14="http://schemas.microsoft.com/office/powerpoint/2010/main" val="86568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3229791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Goofy can create new coins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1090195" y="241392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51"/>
          <p:cNvSpPr/>
          <p:nvPr/>
        </p:nvSpPr>
        <p:spPr>
          <a:xfrm>
            <a:off x="1090200" y="197922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400" y="1956725"/>
            <a:ext cx="1811900" cy="2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/>
          <p:nvPr/>
        </p:nvSpPr>
        <p:spPr>
          <a:xfrm>
            <a:off x="6169750" y="1522025"/>
            <a:ext cx="2292900" cy="434700"/>
          </a:xfrm>
          <a:prstGeom prst="wedgeRoundRectCallout">
            <a:avLst>
              <a:gd name="adj1" fmla="val -17111"/>
              <a:gd name="adj2" fmla="val 116687"/>
              <a:gd name="adj3" fmla="val 0"/>
            </a:avLst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rebuchet MS"/>
                <a:ea typeface="Trebuchet MS"/>
                <a:cs typeface="Trebuchet MS"/>
                <a:sym typeface="Trebuchet MS"/>
              </a:rPr>
              <a:t>New coins belong to me.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416;p50">
            <a:extLst>
              <a:ext uri="{FF2B5EF4-FFF2-40B4-BE49-F238E27FC236}">
                <a16:creationId xmlns:a16="http://schemas.microsoft.com/office/drawing/2014/main" id="{EFE09995-4525-DF49-9890-815CA2F20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8000" y="4326475"/>
            <a:ext cx="45039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GoofyCoin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123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 coin’s owner can spend it.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1950395" y="349442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1950400" y="305972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090195" y="209997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5" name="Google Shape;435;p52"/>
          <p:cNvCxnSpPr/>
          <p:nvPr/>
        </p:nvCxnSpPr>
        <p:spPr>
          <a:xfrm>
            <a:off x="3715620" y="2316024"/>
            <a:ext cx="64800" cy="7212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52"/>
          <p:cNvSpPr/>
          <p:nvPr/>
        </p:nvSpPr>
        <p:spPr>
          <a:xfrm>
            <a:off x="1090200" y="166527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000" y="1651925"/>
            <a:ext cx="1811900" cy="2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/>
          <p:nvPr/>
        </p:nvSpPr>
        <p:spPr>
          <a:xfrm>
            <a:off x="6537300" y="1217225"/>
            <a:ext cx="1737300" cy="434700"/>
          </a:xfrm>
          <a:prstGeom prst="wedgeRoundRectCallout">
            <a:avLst>
              <a:gd name="adj1" fmla="val -17111"/>
              <a:gd name="adj2" fmla="val 116687"/>
              <a:gd name="adj3" fmla="val 0"/>
            </a:avLst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rebuchet MS"/>
                <a:ea typeface="Trebuchet MS"/>
                <a:cs typeface="Trebuchet MS"/>
                <a:sym typeface="Trebuchet MS"/>
              </a:rPr>
              <a:t>Alice owns it now.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3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The recipient can pass on the coin again.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1797995" y="448502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1798000" y="405032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937795" y="309057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47" name="Google Shape;447;p53"/>
          <p:cNvCxnSpPr/>
          <p:nvPr/>
        </p:nvCxnSpPr>
        <p:spPr>
          <a:xfrm>
            <a:off x="3563220" y="3306624"/>
            <a:ext cx="64800" cy="7212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53"/>
          <p:cNvSpPr/>
          <p:nvPr/>
        </p:nvSpPr>
        <p:spPr>
          <a:xfrm>
            <a:off x="937800" y="265587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553745" y="174867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0" name="Google Shape;450;p53"/>
          <p:cNvCxnSpPr/>
          <p:nvPr/>
        </p:nvCxnSpPr>
        <p:spPr>
          <a:xfrm>
            <a:off x="3102970" y="1964724"/>
            <a:ext cx="64800" cy="7212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53"/>
          <p:cNvSpPr/>
          <p:nvPr/>
        </p:nvSpPr>
        <p:spPr>
          <a:xfrm>
            <a:off x="553750" y="1313975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sz="1800" baseline="-25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50" y="1748668"/>
            <a:ext cx="2570450" cy="261988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3"/>
          <p:cNvSpPr/>
          <p:nvPr/>
        </p:nvSpPr>
        <p:spPr>
          <a:xfrm>
            <a:off x="6317825" y="1313975"/>
            <a:ext cx="1737300" cy="434700"/>
          </a:xfrm>
          <a:prstGeom prst="wedgeRoundRectCallout">
            <a:avLst>
              <a:gd name="adj1" fmla="val -17111"/>
              <a:gd name="adj2" fmla="val 116687"/>
              <a:gd name="adj3" fmla="val 0"/>
            </a:avLst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rebuchet MS"/>
                <a:ea typeface="Trebuchet MS"/>
                <a:cs typeface="Trebuchet MS"/>
                <a:sym typeface="Trebuchet MS"/>
              </a:rPr>
              <a:t>Bob owns it now.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105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C1CE-BB9F-0C4B-A945-94FFF8E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Spending Attack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A7B1D4-1613-E74F-8689-9A8199F6D321}"/>
              </a:ext>
            </a:extLst>
          </p:cNvPr>
          <p:cNvGrpSpPr/>
          <p:nvPr/>
        </p:nvGrpSpPr>
        <p:grpSpPr>
          <a:xfrm>
            <a:off x="664747" y="1129825"/>
            <a:ext cx="7814505" cy="3605749"/>
            <a:chOff x="553745" y="1313975"/>
            <a:chExt cx="7814505" cy="3605749"/>
          </a:xfrm>
        </p:grpSpPr>
        <p:sp>
          <p:nvSpPr>
            <p:cNvPr id="7" name="Google Shape;458;p54">
              <a:extLst>
                <a:ext uri="{FF2B5EF4-FFF2-40B4-BE49-F238E27FC236}">
                  <a16:creationId xmlns:a16="http://schemas.microsoft.com/office/drawing/2014/main" id="{457018C0-C0EA-CB47-A0C1-BA8D967C876B}"/>
                </a:ext>
              </a:extLst>
            </p:cNvPr>
            <p:cNvSpPr/>
            <p:nvPr/>
          </p:nvSpPr>
          <p:spPr>
            <a:xfrm>
              <a:off x="1797995" y="4485024"/>
              <a:ext cx="3617400" cy="43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CreateCoin [uniqueCoinID]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Google Shape;459;p54">
              <a:extLst>
                <a:ext uri="{FF2B5EF4-FFF2-40B4-BE49-F238E27FC236}">
                  <a16:creationId xmlns:a16="http://schemas.microsoft.com/office/drawing/2014/main" id="{6669AC2B-071C-504B-BA48-4FAA2EBE122D}"/>
                </a:ext>
              </a:extLst>
            </p:cNvPr>
            <p:cNvSpPr/>
            <p:nvPr/>
          </p:nvSpPr>
          <p:spPr>
            <a:xfrm>
              <a:off x="1798000" y="4050325"/>
              <a:ext cx="3617400" cy="4347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Goofy</a:t>
              </a:r>
              <a:endParaRPr sz="18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460;p54">
              <a:extLst>
                <a:ext uri="{FF2B5EF4-FFF2-40B4-BE49-F238E27FC236}">
                  <a16:creationId xmlns:a16="http://schemas.microsoft.com/office/drawing/2014/main" id="{DA2F650A-AC20-6847-B9DC-2EA077B58486}"/>
                </a:ext>
              </a:extLst>
            </p:cNvPr>
            <p:cNvSpPr/>
            <p:nvPr/>
          </p:nvSpPr>
          <p:spPr>
            <a:xfrm>
              <a:off x="937795" y="3090574"/>
              <a:ext cx="3617400" cy="43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" name="Google Shape;461;p54">
              <a:extLst>
                <a:ext uri="{FF2B5EF4-FFF2-40B4-BE49-F238E27FC236}">
                  <a16:creationId xmlns:a16="http://schemas.microsoft.com/office/drawing/2014/main" id="{F19C68B8-5B9C-9942-A79B-F407CB5BBCC7}"/>
                </a:ext>
              </a:extLst>
            </p:cNvPr>
            <p:cNvCxnSpPr/>
            <p:nvPr/>
          </p:nvCxnSpPr>
          <p:spPr>
            <a:xfrm>
              <a:off x="3563220" y="3306624"/>
              <a:ext cx="64800" cy="7212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462;p54">
              <a:extLst>
                <a:ext uri="{FF2B5EF4-FFF2-40B4-BE49-F238E27FC236}">
                  <a16:creationId xmlns:a16="http://schemas.microsoft.com/office/drawing/2014/main" id="{DACD07BA-5376-E648-B7D0-DF2282F0C092}"/>
                </a:ext>
              </a:extLst>
            </p:cNvPr>
            <p:cNvSpPr/>
            <p:nvPr/>
          </p:nvSpPr>
          <p:spPr>
            <a:xfrm>
              <a:off x="937800" y="2655875"/>
              <a:ext cx="3617400" cy="4347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Goofy</a:t>
              </a:r>
              <a:endParaRPr sz="18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463;p54">
              <a:extLst>
                <a:ext uri="{FF2B5EF4-FFF2-40B4-BE49-F238E27FC236}">
                  <a16:creationId xmlns:a16="http://schemas.microsoft.com/office/drawing/2014/main" id="{15D45A12-153F-D241-A439-7D73D132BD0B}"/>
                </a:ext>
              </a:extLst>
            </p:cNvPr>
            <p:cNvSpPr/>
            <p:nvPr/>
          </p:nvSpPr>
          <p:spPr>
            <a:xfrm>
              <a:off x="553745" y="1748674"/>
              <a:ext cx="3617400" cy="43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Bob</a:t>
              </a: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" name="Google Shape;464;p54">
              <a:extLst>
                <a:ext uri="{FF2B5EF4-FFF2-40B4-BE49-F238E27FC236}">
                  <a16:creationId xmlns:a16="http://schemas.microsoft.com/office/drawing/2014/main" id="{038FB53B-0CCB-FD4D-936B-487A85016327}"/>
                </a:ext>
              </a:extLst>
            </p:cNvPr>
            <p:cNvCxnSpPr/>
            <p:nvPr/>
          </p:nvCxnSpPr>
          <p:spPr>
            <a:xfrm>
              <a:off x="3102970" y="1964724"/>
              <a:ext cx="64800" cy="7212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465;p54">
              <a:extLst>
                <a:ext uri="{FF2B5EF4-FFF2-40B4-BE49-F238E27FC236}">
                  <a16:creationId xmlns:a16="http://schemas.microsoft.com/office/drawing/2014/main" id="{1CFF823A-E5A7-944C-A3FE-331F3AD06BA8}"/>
                </a:ext>
              </a:extLst>
            </p:cNvPr>
            <p:cNvSpPr/>
            <p:nvPr/>
          </p:nvSpPr>
          <p:spPr>
            <a:xfrm>
              <a:off x="553750" y="1313975"/>
              <a:ext cx="3617400" cy="4347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endParaRPr sz="18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466;p54">
              <a:extLst>
                <a:ext uri="{FF2B5EF4-FFF2-40B4-BE49-F238E27FC236}">
                  <a16:creationId xmlns:a16="http://schemas.microsoft.com/office/drawing/2014/main" id="{DE7BE1A6-EEBB-894C-BEF4-73D20B12D5E2}"/>
                </a:ext>
              </a:extLst>
            </p:cNvPr>
            <p:cNvSpPr/>
            <p:nvPr/>
          </p:nvSpPr>
          <p:spPr>
            <a:xfrm>
              <a:off x="4750845" y="1790949"/>
              <a:ext cx="3617400" cy="43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Chuck</a:t>
              </a: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467;p54">
              <a:extLst>
                <a:ext uri="{FF2B5EF4-FFF2-40B4-BE49-F238E27FC236}">
                  <a16:creationId xmlns:a16="http://schemas.microsoft.com/office/drawing/2014/main" id="{D70FC5E6-D966-144E-9CC3-93A7CE704A6C}"/>
                </a:ext>
              </a:extLst>
            </p:cNvPr>
            <p:cNvSpPr/>
            <p:nvPr/>
          </p:nvSpPr>
          <p:spPr>
            <a:xfrm>
              <a:off x="4750850" y="1356250"/>
              <a:ext cx="3617400" cy="4347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lang="en" sz="1800" baseline="-25000"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endParaRPr sz="18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" name="Google Shape;468;p54">
              <a:extLst>
                <a:ext uri="{FF2B5EF4-FFF2-40B4-BE49-F238E27FC236}">
                  <a16:creationId xmlns:a16="http://schemas.microsoft.com/office/drawing/2014/main" id="{9F4248EE-4278-B143-A641-D173D18B8D0E}"/>
                </a:ext>
              </a:extLst>
            </p:cNvPr>
            <p:cNvSpPr/>
            <p:nvPr/>
          </p:nvSpPr>
          <p:spPr>
            <a:xfrm>
              <a:off x="4555200" y="2040925"/>
              <a:ext cx="2807687" cy="896661"/>
            </a:xfrm>
            <a:custGeom>
              <a:avLst/>
              <a:gdLst/>
              <a:ahLst/>
              <a:cxnLst/>
              <a:rect l="l" t="t" r="r" b="b"/>
              <a:pathLst>
                <a:path w="107533" h="36576" extrusionOk="0">
                  <a:moveTo>
                    <a:pt x="107533" y="0"/>
                  </a:moveTo>
                  <a:lnTo>
                    <a:pt x="106802" y="26335"/>
                  </a:lnTo>
                  <a:lnTo>
                    <a:pt x="0" y="36576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129D5C-FED6-F242-AC85-11735D0BB3D9}"/>
              </a:ext>
            </a:extLst>
          </p:cNvPr>
          <p:cNvSpPr txBox="1"/>
          <p:nvPr/>
        </p:nvSpPr>
        <p:spPr>
          <a:xfrm>
            <a:off x="5886450" y="3102002"/>
            <a:ext cx="30777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latin typeface="Trebuchet MS"/>
                <a:ea typeface="Trebuchet MS"/>
                <a:cs typeface="Trebuchet MS"/>
                <a:sym typeface="Trebuchet MS"/>
              </a:rPr>
              <a:t>The main problem in digital currency that is solved my Satoshi Nakamoto proposal.</a:t>
            </a:r>
          </a:p>
        </p:txBody>
      </p:sp>
    </p:spTree>
    <p:extLst>
      <p:ext uri="{BB962C8B-B14F-4D97-AF65-F5344CB8AC3E}">
        <p14:creationId xmlns:p14="http://schemas.microsoft.com/office/powerpoint/2010/main" val="387705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57"/>
          <p:cNvGrpSpPr/>
          <p:nvPr/>
        </p:nvGrpSpPr>
        <p:grpSpPr>
          <a:xfrm>
            <a:off x="6044125" y="2269975"/>
            <a:ext cx="1344300" cy="2144400"/>
            <a:chOff x="5333050" y="2139900"/>
            <a:chExt cx="1344300" cy="2144400"/>
          </a:xfrm>
        </p:grpSpPr>
        <p:sp>
          <p:nvSpPr>
            <p:cNvPr id="487" name="Google Shape;487;p57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sz="24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89" name="Google Shape;489;p57"/>
          <p:cNvGrpSpPr/>
          <p:nvPr/>
        </p:nvGrpSpPr>
        <p:grpSpPr>
          <a:xfrm>
            <a:off x="3685525" y="2269975"/>
            <a:ext cx="1344300" cy="2144400"/>
            <a:chOff x="5333050" y="2139900"/>
            <a:chExt cx="1344300" cy="2144400"/>
          </a:xfrm>
        </p:grpSpPr>
        <p:sp>
          <p:nvSpPr>
            <p:cNvPr id="490" name="Google Shape;490;p57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sz="24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92" name="Google Shape;492;p57"/>
          <p:cNvSpPr/>
          <p:nvPr/>
        </p:nvSpPr>
        <p:spPr>
          <a:xfrm>
            <a:off x="5029825" y="2025525"/>
            <a:ext cx="2066550" cy="1388825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93" name="Google Shape;493;p57"/>
          <p:cNvSpPr/>
          <p:nvPr/>
        </p:nvSpPr>
        <p:spPr>
          <a:xfrm>
            <a:off x="2674500" y="2025525"/>
            <a:ext cx="2066550" cy="1388825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94" name="Google Shape;494;p57"/>
          <p:cNvGrpSpPr/>
          <p:nvPr/>
        </p:nvGrpSpPr>
        <p:grpSpPr>
          <a:xfrm>
            <a:off x="1326925" y="2269975"/>
            <a:ext cx="1344300" cy="2144400"/>
            <a:chOff x="5333050" y="2139900"/>
            <a:chExt cx="1344300" cy="2144400"/>
          </a:xfrm>
        </p:grpSpPr>
        <p:sp>
          <p:nvSpPr>
            <p:cNvPr id="495" name="Google Shape;495;p57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sz="24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97" name="Google Shape;497;p57"/>
          <p:cNvSpPr/>
          <p:nvPr/>
        </p:nvSpPr>
        <p:spPr>
          <a:xfrm>
            <a:off x="319175" y="2025525"/>
            <a:ext cx="2066550" cy="1388825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98" name="Google Shape;498;p57"/>
          <p:cNvSpPr txBox="1"/>
          <p:nvPr/>
        </p:nvSpPr>
        <p:spPr>
          <a:xfrm>
            <a:off x="7096375" y="860525"/>
            <a:ext cx="141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57"/>
          <p:cNvSpPr/>
          <p:nvPr/>
        </p:nvSpPr>
        <p:spPr>
          <a:xfrm>
            <a:off x="7388525" y="1282725"/>
            <a:ext cx="444425" cy="2177650"/>
          </a:xfrm>
          <a:custGeom>
            <a:avLst/>
            <a:gdLst/>
            <a:ahLst/>
            <a:cxnLst/>
            <a:rect l="l" t="t" r="r" b="b"/>
            <a:pathLst>
              <a:path w="17777" h="87106" extrusionOk="0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500" name="Google Shape;5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44125" y="152400"/>
            <a:ext cx="1122575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7"/>
          <p:cNvSpPr txBox="1"/>
          <p:nvPr/>
        </p:nvSpPr>
        <p:spPr>
          <a:xfrm>
            <a:off x="6044125" y="2491350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transID: 73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02" name="Google Shape;502;p57"/>
          <p:cNvCxnSpPr/>
          <p:nvPr/>
        </p:nvCxnSpPr>
        <p:spPr>
          <a:xfrm>
            <a:off x="6067025" y="2875750"/>
            <a:ext cx="133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57"/>
          <p:cNvCxnSpPr/>
          <p:nvPr/>
        </p:nvCxnSpPr>
        <p:spPr>
          <a:xfrm>
            <a:off x="3690625" y="2875750"/>
            <a:ext cx="133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57"/>
          <p:cNvCxnSpPr/>
          <p:nvPr/>
        </p:nvCxnSpPr>
        <p:spPr>
          <a:xfrm>
            <a:off x="1337125" y="2875750"/>
            <a:ext cx="133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57"/>
          <p:cNvSpPr txBox="1"/>
          <p:nvPr/>
        </p:nvSpPr>
        <p:spPr>
          <a:xfrm>
            <a:off x="3690625" y="2491338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transID: 72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1337125" y="2491338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transID: 71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397650" y="464325"/>
            <a:ext cx="5002500" cy="66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Scrooge publishes a history of all transactions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(a block chain, signed by Scrooge)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228600" y="4539775"/>
            <a:ext cx="8445500" cy="393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Optimization: put multiple transactions in the same block</a:t>
            </a:r>
            <a:endParaRPr sz="20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Google Shape;480;p56">
            <a:extLst>
              <a:ext uri="{FF2B5EF4-FFF2-40B4-BE49-F238E27FC236}">
                <a16:creationId xmlns:a16="http://schemas.microsoft.com/office/drawing/2014/main" id="{B836B28E-35CF-AC4C-8CE5-B0B3FAC1F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38025" y="1137600"/>
            <a:ext cx="2321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ScroogeCoin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696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58"/>
          <p:cNvGrpSpPr/>
          <p:nvPr/>
        </p:nvGrpSpPr>
        <p:grpSpPr>
          <a:xfrm>
            <a:off x="897936" y="1623996"/>
            <a:ext cx="3617384" cy="2539588"/>
            <a:chOff x="5333047" y="1959274"/>
            <a:chExt cx="1344303" cy="2324992"/>
          </a:xfrm>
        </p:grpSpPr>
        <p:sp>
          <p:nvSpPr>
            <p:cNvPr id="514" name="Google Shape;514;p58"/>
            <p:cNvSpPr/>
            <p:nvPr/>
          </p:nvSpPr>
          <p:spPr>
            <a:xfrm>
              <a:off x="5333047" y="2281466"/>
              <a:ext cx="1344300" cy="2002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5333050" y="1959274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Trebuchet MS"/>
                  <a:ea typeface="Trebuchet MS"/>
                  <a:cs typeface="Trebuchet MS"/>
                  <a:sym typeface="Trebuchet MS"/>
                </a:rPr>
                <a:t>transID: 73      type:CreateCoins</a:t>
              </a:r>
              <a:endParaRPr sz="1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16" name="Google Shape;516;p58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CreateCoins transaction creates new coins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58"/>
          <p:cNvSpPr/>
          <p:nvPr/>
        </p:nvSpPr>
        <p:spPr>
          <a:xfrm>
            <a:off x="897895" y="210987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coins created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18" name="Google Shape;518;p58"/>
          <p:cNvGraphicFramePr/>
          <p:nvPr>
            <p:extLst>
              <p:ext uri="{D42A27DB-BD31-4B8C-83A1-F6EECF244321}">
                <p14:modId xmlns:p14="http://schemas.microsoft.com/office/powerpoint/2010/main" val="1985419457"/>
              </p:ext>
            </p:extLst>
          </p:nvPr>
        </p:nvGraphicFramePr>
        <p:xfrm>
          <a:off x="897900" y="2544575"/>
          <a:ext cx="361545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</a:t>
                      </a:r>
                      <a:endParaRPr i="1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value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recipient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0x...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0x...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0x...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9" name="Google Shape;519;p58"/>
          <p:cNvSpPr txBox="1"/>
          <p:nvPr/>
        </p:nvSpPr>
        <p:spPr>
          <a:xfrm>
            <a:off x="5229588" y="3001715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</a:t>
            </a:r>
            <a:r>
              <a:rPr lang="en" sz="1400" dirty="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 73(0)</a:t>
            </a:r>
            <a:endParaRPr sz="1400" dirty="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20" name="Google Shape;520;p58"/>
          <p:cNvCxnSpPr>
            <a:cxnSpLocks/>
          </p:cNvCxnSpPr>
          <p:nvPr/>
        </p:nvCxnSpPr>
        <p:spPr>
          <a:xfrm flipH="1">
            <a:off x="4511388" y="3229382"/>
            <a:ext cx="718200" cy="10500"/>
          </a:xfrm>
          <a:prstGeom prst="straightConnector1">
            <a:avLst/>
          </a:prstGeom>
          <a:noFill/>
          <a:ln w="19050" cap="flat" cmpd="sng">
            <a:solidFill>
              <a:srgbClr val="5B0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" name="Google Shape;521;p58"/>
          <p:cNvSpPr txBox="1"/>
          <p:nvPr/>
        </p:nvSpPr>
        <p:spPr>
          <a:xfrm>
            <a:off x="5229588" y="3460065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</a:t>
            </a:r>
            <a:r>
              <a:rPr lang="en" sz="1400" dirty="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 73(1)</a:t>
            </a:r>
            <a:endParaRPr sz="1400" dirty="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22" name="Google Shape;522;p58"/>
          <p:cNvCxnSpPr>
            <a:cxnSpLocks/>
          </p:cNvCxnSpPr>
          <p:nvPr/>
        </p:nvCxnSpPr>
        <p:spPr>
          <a:xfrm flipH="1">
            <a:off x="4511388" y="3688665"/>
            <a:ext cx="718200" cy="10500"/>
          </a:xfrm>
          <a:prstGeom prst="straightConnector1">
            <a:avLst/>
          </a:prstGeom>
          <a:noFill/>
          <a:ln w="19050" cap="flat" cmpd="sng">
            <a:solidFill>
              <a:srgbClr val="5B0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58"/>
          <p:cNvSpPr txBox="1"/>
          <p:nvPr/>
        </p:nvSpPr>
        <p:spPr>
          <a:xfrm>
            <a:off x="5229588" y="3868790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</a:t>
            </a:r>
            <a:r>
              <a:rPr lang="en" sz="1400" dirty="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 73(2)</a:t>
            </a:r>
            <a:endParaRPr sz="1400" dirty="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24" name="Google Shape;524;p58"/>
          <p:cNvCxnSpPr>
            <a:cxnSpLocks/>
          </p:cNvCxnSpPr>
          <p:nvPr/>
        </p:nvCxnSpPr>
        <p:spPr>
          <a:xfrm flipH="1">
            <a:off x="4511388" y="4099600"/>
            <a:ext cx="718200" cy="10500"/>
          </a:xfrm>
          <a:prstGeom prst="straightConnector1">
            <a:avLst/>
          </a:prstGeom>
          <a:noFill/>
          <a:ln w="19050" cap="flat" cmpd="sng">
            <a:solidFill>
              <a:srgbClr val="5B0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225" y="1504275"/>
            <a:ext cx="1272600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8"/>
          <p:cNvSpPr/>
          <p:nvPr/>
        </p:nvSpPr>
        <p:spPr>
          <a:xfrm>
            <a:off x="6608675" y="1069575"/>
            <a:ext cx="2292900" cy="434700"/>
          </a:xfrm>
          <a:prstGeom prst="wedgeRoundRectCallout">
            <a:avLst>
              <a:gd name="adj1" fmla="val -17111"/>
              <a:gd name="adj2" fmla="val 116687"/>
              <a:gd name="adj3" fmla="val 0"/>
            </a:avLst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rebuchet MS"/>
                <a:ea typeface="Trebuchet MS"/>
                <a:cs typeface="Trebuchet MS"/>
                <a:sym typeface="Trebuchet MS"/>
              </a:rPr>
              <a:t>Valid, because I said so.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192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59"/>
          <p:cNvGrpSpPr/>
          <p:nvPr/>
        </p:nvGrpSpPr>
        <p:grpSpPr>
          <a:xfrm>
            <a:off x="898060" y="1311992"/>
            <a:ext cx="3617384" cy="3303813"/>
            <a:chOff x="5333047" y="1959274"/>
            <a:chExt cx="1344303" cy="2324992"/>
          </a:xfrm>
        </p:grpSpPr>
        <p:sp>
          <p:nvSpPr>
            <p:cNvPr id="532" name="Google Shape;532;p59"/>
            <p:cNvSpPr/>
            <p:nvPr/>
          </p:nvSpPr>
          <p:spPr>
            <a:xfrm>
              <a:off x="5333047" y="2281466"/>
              <a:ext cx="1344300" cy="2002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aseline="-25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5333050" y="1959274"/>
              <a:ext cx="1344300" cy="3222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transID: 73      type:PayCoins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4" name="Google Shape;534;p59"/>
          <p:cNvSpPr txBox="1"/>
          <p:nvPr/>
        </p:nvSpPr>
        <p:spPr>
          <a:xfrm>
            <a:off x="373250" y="289275"/>
            <a:ext cx="6344400" cy="771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PayCoins transaction consumes (and destroys) some coins,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and creates new coins of the same total value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896920" y="2599424"/>
            <a:ext cx="3617400" cy="434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coins created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36" name="Google Shape;536;p59"/>
          <p:cNvGraphicFramePr/>
          <p:nvPr/>
        </p:nvGraphicFramePr>
        <p:xfrm>
          <a:off x="898875" y="3034125"/>
          <a:ext cx="361545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</a:t>
                      </a:r>
                      <a:endParaRPr i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value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/>
                        <a:t>recipient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0x...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0x...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0x...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7" name="Google Shape;537;p59"/>
          <p:cNvSpPr/>
          <p:nvPr/>
        </p:nvSpPr>
        <p:spPr>
          <a:xfrm>
            <a:off x="896925" y="1827526"/>
            <a:ext cx="3617400" cy="771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consumed coinIDs: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68(1), 42(0), 72(3)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896920" y="4552028"/>
            <a:ext cx="3617400" cy="4347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signatures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4773175" y="2330875"/>
            <a:ext cx="4120800" cy="15696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Valid if: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    -- consumed coins valid,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-- not already consumed,</a:t>
            </a:r>
            <a:endParaRPr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   -- total value out = total value in, and</a:t>
            </a:r>
            <a:endParaRPr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    -- signed by owners of all consumed coins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424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Immutable Coins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71550"/>
            <a:ext cx="8686800" cy="4095750"/>
          </a:xfrm>
        </p:spPr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Coins can’t be transferred, subdivided, or combined.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ID" sz="2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b="1" dirty="0"/>
              <a:t>But: </a:t>
            </a:r>
            <a:r>
              <a:rPr lang="en-ID" sz="2400" dirty="0"/>
              <a:t>you can get the same effect by using transactions</a:t>
            </a:r>
          </a:p>
          <a:p>
            <a:pPr marL="0" lvl="0" indent="45720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to subdivide: create new trans</a:t>
            </a:r>
          </a:p>
          <a:p>
            <a:pPr marL="0" lvl="0" indent="45720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consume your coin</a:t>
            </a:r>
          </a:p>
          <a:p>
            <a:pPr marL="0" lvl="0" indent="45720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pay out two new coins to yourself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	</a:t>
            </a:r>
          </a:p>
          <a:p>
            <a:pPr marL="57150" indent="0">
              <a:spcBef>
                <a:spcPts val="1200"/>
              </a:spcBef>
              <a:buNone/>
              <a:tabLst>
                <a:tab pos="3200400" algn="l"/>
              </a:tabLst>
            </a:pPr>
            <a:endParaRPr lang="en-US" sz="2400" dirty="0"/>
          </a:p>
        </p:txBody>
      </p:sp>
      <p:sp>
        <p:nvSpPr>
          <p:cNvPr id="7" name="Google Shape;508;p57">
            <a:extLst>
              <a:ext uri="{FF2B5EF4-FFF2-40B4-BE49-F238E27FC236}">
                <a16:creationId xmlns:a16="http://schemas.microsoft.com/office/drawing/2014/main" id="{5064BC50-0F3D-2643-8405-56678995BDDD}"/>
              </a:ext>
            </a:extLst>
          </p:cNvPr>
          <p:cNvSpPr txBox="1"/>
          <p:nvPr/>
        </p:nvSpPr>
        <p:spPr>
          <a:xfrm>
            <a:off x="292100" y="4171950"/>
            <a:ext cx="8445500" cy="653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Crucial Question:  Can we </a:t>
            </a:r>
            <a:r>
              <a:rPr lang="en-ID" sz="2000" dirty="0" err="1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descroogify</a:t>
            </a:r>
            <a:r>
              <a:rPr lang="en-ID" sz="20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the currency, and operate without any central, trusted party?</a:t>
            </a:r>
          </a:p>
        </p:txBody>
      </p:sp>
      <p:pic>
        <p:nvPicPr>
          <p:cNvPr id="8" name="Google Shape;549;p61">
            <a:extLst>
              <a:ext uri="{FF2B5EF4-FFF2-40B4-BE49-F238E27FC236}">
                <a16:creationId xmlns:a16="http://schemas.microsoft.com/office/drawing/2014/main" id="{61FDAB16-0A29-434A-B67F-5AF9F607A4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50" y="2525451"/>
            <a:ext cx="1079501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0;p61">
            <a:extLst>
              <a:ext uri="{FF2B5EF4-FFF2-40B4-BE49-F238E27FC236}">
                <a16:creationId xmlns:a16="http://schemas.microsoft.com/office/drawing/2014/main" id="{E5FF9E32-3C0C-5343-A1BF-A764B05A9D33}"/>
              </a:ext>
            </a:extLst>
          </p:cNvPr>
          <p:cNvSpPr/>
          <p:nvPr/>
        </p:nvSpPr>
        <p:spPr>
          <a:xfrm>
            <a:off x="6661150" y="2330575"/>
            <a:ext cx="2025651" cy="194876"/>
          </a:xfrm>
          <a:prstGeom prst="wedgeRoundRectCallout">
            <a:avLst>
              <a:gd name="adj1" fmla="val -17111"/>
              <a:gd name="adj2" fmla="val 116687"/>
              <a:gd name="adj3" fmla="val 0"/>
            </a:avLst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Don’t worry, I’m honest.</a:t>
            </a: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4934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 Function</a:t>
            </a:r>
          </a:p>
        </p:txBody>
      </p:sp>
    </p:spTree>
    <p:extLst>
      <p:ext uri="{BB962C8B-B14F-4D97-AF65-F5344CB8AC3E}">
        <p14:creationId xmlns:p14="http://schemas.microsoft.com/office/powerpoint/2010/main" val="6935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1A6-E419-7F4D-AEEF-6FAC7841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7310-E529-B249-95B5-15B4CE0C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Hash Function: </a:t>
            </a:r>
            <a:r>
              <a:rPr lang="en-US" dirty="0"/>
              <a:t>Crypto Element of Bitcoin</a:t>
            </a:r>
          </a:p>
          <a:p>
            <a:r>
              <a:rPr lang="en-US" b="1" dirty="0"/>
              <a:t>Hash Pointer: </a:t>
            </a:r>
            <a:r>
              <a:rPr lang="en-US" dirty="0"/>
              <a:t>Key Idea of Data Structure</a:t>
            </a:r>
          </a:p>
          <a:p>
            <a:r>
              <a:rPr lang="en-US" b="1" dirty="0"/>
              <a:t>Merkle Tree: </a:t>
            </a:r>
            <a:r>
              <a:rPr lang="en-US" dirty="0"/>
              <a:t>Data Structured Used in Bitcoin </a:t>
            </a:r>
          </a:p>
          <a:p>
            <a:r>
              <a:rPr lang="en-US" b="1" dirty="0"/>
              <a:t>Digital Signature: </a:t>
            </a:r>
            <a:r>
              <a:rPr lang="en-US" dirty="0"/>
              <a:t>Foundation of Tx in Bitcoin</a:t>
            </a:r>
          </a:p>
          <a:p>
            <a:r>
              <a:rPr lang="en-US" b="1" dirty="0"/>
              <a:t>Public Key: </a:t>
            </a:r>
            <a:r>
              <a:rPr lang="en-US" dirty="0"/>
              <a:t>User Identity in Bitcoin</a:t>
            </a:r>
          </a:p>
          <a:p>
            <a:r>
              <a:rPr lang="en-US" b="1" dirty="0"/>
              <a:t>You can make your own Coin</a:t>
            </a:r>
          </a:p>
        </p:txBody>
      </p:sp>
    </p:spTree>
    <p:extLst>
      <p:ext uri="{BB962C8B-B14F-4D97-AF65-F5344CB8AC3E}">
        <p14:creationId xmlns:p14="http://schemas.microsoft.com/office/powerpoint/2010/main" val="2198653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827-1F56-954F-922B-FA5FE653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W2 Home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5E8F-71C3-EF46-80DC-87AC6ABB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Your Hello-world for Ethereum Coin</a:t>
            </a:r>
          </a:p>
          <a:p>
            <a:r>
              <a:rPr lang="en-US" sz="2000" dirty="0"/>
              <a:t>Create Your Own Cryptocurrency with Ethereum!</a:t>
            </a:r>
          </a:p>
          <a:p>
            <a:r>
              <a:rPr lang="en-US" sz="2000" dirty="0"/>
              <a:t>More  concepts you will learn soon! Its OK if you don’t get it yet.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D8B4FF-33C8-554C-9D16-B672950DF731}"/>
              </a:ext>
            </a:extLst>
          </p:cNvPr>
          <p:cNvGrpSpPr/>
          <p:nvPr/>
        </p:nvGrpSpPr>
        <p:grpSpPr>
          <a:xfrm>
            <a:off x="815019" y="2467154"/>
            <a:ext cx="7290790" cy="2371856"/>
            <a:chOff x="821369" y="1825804"/>
            <a:chExt cx="7290790" cy="2371856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ACB90BC-1B67-FC4D-84A0-DDE5B5BB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049" y="1825804"/>
              <a:ext cx="3540157" cy="2117545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64714-334E-C543-A230-090FC61F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1" y="1825805"/>
              <a:ext cx="3540158" cy="21190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DE4ED8-9442-2943-98B0-C1DDDF76B622}"/>
                </a:ext>
              </a:extLst>
            </p:cNvPr>
            <p:cNvSpPr txBox="1"/>
            <p:nvPr/>
          </p:nvSpPr>
          <p:spPr>
            <a:xfrm>
              <a:off x="821369" y="3933819"/>
              <a:ext cx="36268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n-lt"/>
                  <a:hlinkClick r:id="rId5"/>
                </a:rPr>
                <a:t>https://www.youtube.com/watch?v=HT84tmymPaQ&amp;t=418s</a:t>
              </a:r>
              <a:r>
                <a:rPr lang="en-US" sz="1000" dirty="0">
                  <a:latin typeface="+mn-lt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DB24C-0F59-6743-8273-201FF4747701}"/>
                </a:ext>
              </a:extLst>
            </p:cNvPr>
            <p:cNvSpPr txBox="1"/>
            <p:nvPr/>
          </p:nvSpPr>
          <p:spPr>
            <a:xfrm>
              <a:off x="4572001" y="3951439"/>
              <a:ext cx="35401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n-lt"/>
                  <a:hlinkClick r:id="rId6"/>
                </a:rPr>
                <a:t>https://www.youtube.com/watch?v=GDq7r1n9zIU</a:t>
              </a:r>
              <a:r>
                <a:rPr lang="en-US" sz="1000" dirty="0">
                  <a:latin typeface="+mn-l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505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BA73-DEFE-FF43-9A86-82867139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DApps</a:t>
            </a:r>
            <a:r>
              <a:rPr lang="en-US" dirty="0"/>
              <a:t> University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CF2C-E3D4-4240-A36A-BD2727A5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Learn more from here: </a:t>
            </a:r>
            <a:r>
              <a:rPr lang="en-US" sz="2400" dirty="0">
                <a:hlinkClick r:id="rId2"/>
              </a:rPr>
              <a:t>https://www.dappuniversity.com/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1C4790-8D48-4C42-B9DB-850D56B1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11459"/>
            <a:ext cx="6400800" cy="318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0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8A53-46F9-9C46-A1CF-62A2A44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Cryptography </a:t>
            </a:r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dirty="0"/>
                  <a:t>Cryptographic hash functions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dirty="0"/>
                  <a:t>Fixed-size output (let say 256 bits)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 efficiently computable function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  <a:blipFill>
                <a:blip r:embed="rId2"/>
                <a:stretch>
                  <a:fillRect l="-1389" t="-6024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AEF9B8-7CC7-1E48-8C4D-BEC0DE5BAEB8}"/>
              </a:ext>
            </a:extLst>
          </p:cNvPr>
          <p:cNvGrpSpPr/>
          <p:nvPr/>
        </p:nvGrpSpPr>
        <p:grpSpPr>
          <a:xfrm>
            <a:off x="287079" y="3306426"/>
            <a:ext cx="8631846" cy="1154783"/>
            <a:chOff x="287079" y="3306426"/>
            <a:chExt cx="8631846" cy="1154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33A8A-50A8-0947-A203-0AA75D9041FE}"/>
                </a:ext>
              </a:extLst>
            </p:cNvPr>
            <p:cNvSpPr/>
            <p:nvPr/>
          </p:nvSpPr>
          <p:spPr>
            <a:xfrm>
              <a:off x="287079" y="3976577"/>
              <a:ext cx="3242930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megabytes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6C0271C-7730-CE40-B3DB-1B6B4D156243}"/>
                </a:ext>
              </a:extLst>
            </p:cNvPr>
            <p:cNvSpPr/>
            <p:nvPr/>
          </p:nvSpPr>
          <p:spPr>
            <a:xfrm>
              <a:off x="3742661" y="397657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35805-1FD6-0947-BC69-7DD7C0FAB982}"/>
                </a:ext>
              </a:extLst>
            </p:cNvPr>
            <p:cNvSpPr/>
            <p:nvPr/>
          </p:nvSpPr>
          <p:spPr>
            <a:xfrm>
              <a:off x="4933721" y="3993377"/>
              <a:ext cx="1530874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hash value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63EBBD36-F7A0-C943-B917-733AFB9CD44B}"/>
                </a:ext>
              </a:extLst>
            </p:cNvPr>
            <p:cNvSpPr/>
            <p:nvPr/>
          </p:nvSpPr>
          <p:spPr>
            <a:xfrm rot="16200000">
              <a:off x="5601597" y="3080351"/>
              <a:ext cx="195121" cy="15308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4887B4-F55A-2E4B-B91C-DA76B5BD777C}"/>
                </a:ext>
              </a:extLst>
            </p:cNvPr>
            <p:cNvSpPr txBox="1"/>
            <p:nvPr/>
          </p:nvSpPr>
          <p:spPr>
            <a:xfrm>
              <a:off x="5079500" y="3306426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/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sup>
                        </m:sSup>
                      </m:oMath>
                    </m:oMathPara>
                  </a14:m>
                  <a:endParaRPr lang="en-US" baseline="30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blipFill>
                  <a:blip r:embed="rId3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49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755C-5ABF-1D42-AB30-F8B3679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Property 1: Collision 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Def</a:t>
                </a:r>
                <a:r>
                  <a:rPr lang="en-US" sz="2400" dirty="0"/>
                  <a:t>:   a </a:t>
                </a:r>
                <a:r>
                  <a:rPr lang="en-US" sz="2400" b="1" u="sng" dirty="0"/>
                  <a:t>collision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is pair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    </m:t>
                    </m:r>
                  </m:oMath>
                </a14:m>
                <a:r>
                  <a:rPr lang="en-US" sz="2400" dirty="0"/>
                  <a:t>implies that </a:t>
                </a:r>
                <a:r>
                  <a:rPr lang="en-US" sz="2400" u="sng" dirty="0"/>
                  <a:t>many</a:t>
                </a:r>
                <a:r>
                  <a:rPr lang="en-US" sz="2400" dirty="0"/>
                  <a:t> collisions exist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  <a:tabLst>
                    <a:tab pos="676275" algn="l"/>
                  </a:tabLst>
                </a:pPr>
                <a:r>
                  <a:rPr lang="en-US" sz="2400" b="1" u="sng" dirty="0"/>
                  <a:t>Def</a:t>
                </a:r>
                <a:r>
                  <a:rPr lang="en-US" sz="2400" b="1" dirty="0"/>
                  <a:t>:	</a:t>
                </a:r>
                <a:r>
                  <a:rPr lang="en-US" sz="2400" dirty="0"/>
                  <a:t>a function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 is </a:t>
                </a:r>
                <a:r>
                  <a:rPr lang="en-US" sz="2400" b="1" u="sng" dirty="0"/>
                  <a:t>collision resistant</a:t>
                </a:r>
                <a:r>
                  <a:rPr lang="en-US" sz="2400" dirty="0"/>
                  <a:t> if it is “hard” to find 	even a single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 (we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CRHF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Example:    </a:t>
                </a:r>
                <a:r>
                  <a:rPr lang="en-US" sz="2400" b="1" dirty="0"/>
                  <a:t>SHA256</a:t>
                </a:r>
                <a:r>
                  <a:rPr lang="en-US" sz="2400" dirty="0"/>
                  <a:t>:   </a:t>
                </a:r>
                <a:r>
                  <a:rPr lang="en-US" sz="3200" dirty="0"/>
                  <a:t>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: </a:t>
                </a:r>
                <a:r>
                  <a:rPr lang="en-US" sz="2400" dirty="0" err="1"/>
                  <a:t>len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)&lt;2</a:t>
                </a:r>
                <a:r>
                  <a:rPr lang="en-US" sz="2400" baseline="30000" dirty="0"/>
                  <a:t>64</a:t>
                </a:r>
                <a:r>
                  <a:rPr lang="en-US" sz="2400" dirty="0"/>
                  <a:t> bytes</a:t>
                </a:r>
                <a:r>
                  <a:rPr lang="en-US" sz="3200" dirty="0"/>
                  <a:t>}</a:t>
                </a:r>
                <a:r>
                  <a:rPr lang="en-US" sz="2400" dirty="0"/>
                  <a:t> ⇾ {0,1}</a:t>
                </a:r>
                <a:r>
                  <a:rPr lang="en-US" sz="2400" baseline="30000" dirty="0"/>
                  <a:t>256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  <a:blipFill>
                <a:blip r:embed="rId2"/>
                <a:stretch>
                  <a:fillRect l="-1003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9324D92-C7E7-C142-A7CE-AD457C46572F}"/>
              </a:ext>
            </a:extLst>
          </p:cNvPr>
          <p:cNvSpPr/>
          <p:nvPr/>
        </p:nvSpPr>
        <p:spPr>
          <a:xfrm>
            <a:off x="7081284" y="1073887"/>
            <a:ext cx="1935127" cy="68048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5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7C21-6963-E341-8B86-78BEC6A7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Property 2: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1DAE-7B05-BE4A-BD0E-B8D76B63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Given H(x), it is infeasible to find x. </a:t>
            </a:r>
            <a:r>
              <a:rPr lang="en-ID" sz="2400" u="sng" dirty="0"/>
              <a:t>Hiding property</a:t>
            </a:r>
            <a:r>
              <a:rPr lang="en-ID" sz="2400" dirty="0"/>
              <a:t>: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000" dirty="0"/>
              <a:t>If r is chosen from a probability distribution that has </a:t>
            </a:r>
            <a:r>
              <a:rPr lang="en-ID" sz="2000" i="1" dirty="0"/>
              <a:t>high 	min-entropy</a:t>
            </a:r>
            <a:r>
              <a:rPr lang="en-ID" sz="2000" dirty="0"/>
              <a:t>, then given H(r | x), it is infeasible to find x. High min-entropy means that the distribution is “very spread out”, so that no particular value is chosen with more than negligible probability.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ID" sz="2400" dirty="0"/>
          </a:p>
          <a:p>
            <a:endParaRPr lang="en-US" sz="2400" dirty="0"/>
          </a:p>
        </p:txBody>
      </p:sp>
      <p:grpSp>
        <p:nvGrpSpPr>
          <p:cNvPr id="4" name="Google Shape;109;p18">
            <a:extLst>
              <a:ext uri="{FF2B5EF4-FFF2-40B4-BE49-F238E27FC236}">
                <a16:creationId xmlns:a16="http://schemas.microsoft.com/office/drawing/2014/main" id="{BD2A8D0C-EBE0-F34A-AA92-01B5342637A6}"/>
              </a:ext>
            </a:extLst>
          </p:cNvPr>
          <p:cNvGrpSpPr/>
          <p:nvPr/>
        </p:nvGrpSpPr>
        <p:grpSpPr>
          <a:xfrm>
            <a:off x="701375" y="3103581"/>
            <a:ext cx="5853951" cy="1534000"/>
            <a:chOff x="735125" y="3018375"/>
            <a:chExt cx="5853951" cy="1534000"/>
          </a:xfrm>
        </p:grpSpPr>
        <p:pic>
          <p:nvPicPr>
            <p:cNvPr id="5" name="Google Shape;110;p18">
              <a:extLst>
                <a:ext uri="{FF2B5EF4-FFF2-40B4-BE49-F238E27FC236}">
                  <a16:creationId xmlns:a16="http://schemas.microsoft.com/office/drawing/2014/main" id="{6E67BDDF-4D94-9748-8434-C5EEF001A60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5125" y="3184200"/>
              <a:ext cx="1939374" cy="1303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Google Shape;111;p18">
              <a:extLst>
                <a:ext uri="{FF2B5EF4-FFF2-40B4-BE49-F238E27FC236}">
                  <a16:creationId xmlns:a16="http://schemas.microsoft.com/office/drawing/2014/main" id="{2503A3FF-8677-7A4D-964E-043A969386F3}"/>
                </a:ext>
              </a:extLst>
            </p:cNvPr>
            <p:cNvCxnSpPr/>
            <p:nvPr/>
          </p:nvCxnSpPr>
          <p:spPr>
            <a:xfrm rot="10800000" flipH="1">
              <a:off x="2674500" y="3296162"/>
              <a:ext cx="2031900" cy="254100"/>
            </a:xfrm>
            <a:prstGeom prst="straightConnector1">
              <a:avLst/>
            </a:prstGeom>
            <a:noFill/>
            <a:ln w="38100" cap="flat" cmpd="sng">
              <a:solidFill>
                <a:srgbClr val="66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112;p18">
              <a:extLst>
                <a:ext uri="{FF2B5EF4-FFF2-40B4-BE49-F238E27FC236}">
                  <a16:creationId xmlns:a16="http://schemas.microsoft.com/office/drawing/2014/main" id="{48AA36A6-E153-D14E-946B-A284D02BA9E4}"/>
                </a:ext>
              </a:extLst>
            </p:cNvPr>
            <p:cNvCxnSpPr/>
            <p:nvPr/>
          </p:nvCxnSpPr>
          <p:spPr>
            <a:xfrm>
              <a:off x="2674500" y="4030100"/>
              <a:ext cx="2121600" cy="311700"/>
            </a:xfrm>
            <a:prstGeom prst="straightConnector1">
              <a:avLst/>
            </a:prstGeom>
            <a:noFill/>
            <a:ln w="38100" cap="flat" cmpd="sng">
              <a:solidFill>
                <a:srgbClr val="66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Google Shape;113;p18">
              <a:extLst>
                <a:ext uri="{FF2B5EF4-FFF2-40B4-BE49-F238E27FC236}">
                  <a16:creationId xmlns:a16="http://schemas.microsoft.com/office/drawing/2014/main" id="{3FBCFB6E-44F8-FE48-9867-356B2FC1C805}"/>
                </a:ext>
              </a:extLst>
            </p:cNvPr>
            <p:cNvSpPr txBox="1"/>
            <p:nvPr/>
          </p:nvSpPr>
          <p:spPr>
            <a:xfrm>
              <a:off x="4467476" y="3018375"/>
              <a:ext cx="2121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H(“heads”)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114;p18">
              <a:extLst>
                <a:ext uri="{FF2B5EF4-FFF2-40B4-BE49-F238E27FC236}">
                  <a16:creationId xmlns:a16="http://schemas.microsoft.com/office/drawing/2014/main" id="{439070F2-E779-2842-9E18-AFB96BB7F0B1}"/>
                </a:ext>
              </a:extLst>
            </p:cNvPr>
            <p:cNvSpPr txBox="1"/>
            <p:nvPr/>
          </p:nvSpPr>
          <p:spPr>
            <a:xfrm>
              <a:off x="4467476" y="4095175"/>
              <a:ext cx="2121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Trebuchet MS"/>
                  <a:ea typeface="Trebuchet MS"/>
                  <a:cs typeface="Trebuchet MS"/>
                  <a:sym typeface="Trebuchet MS"/>
                </a:rPr>
                <a:t>H(“tails”)</a:t>
              </a:r>
              <a:endParaRPr sz="24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0E624A74-68FE-CA4F-BFCB-52014F446131}"/>
              </a:ext>
            </a:extLst>
          </p:cNvPr>
          <p:cNvSpPr txBox="1"/>
          <p:nvPr/>
        </p:nvSpPr>
        <p:spPr>
          <a:xfrm>
            <a:off x="6754900" y="3641981"/>
            <a:ext cx="16884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easy to find x!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780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4243-6F4A-B94F-A520-419DEB10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Application: Commitment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F5AE2-E9A0-AE43-976B-F522C2A1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448050" cy="3818430"/>
          </a:xfrm>
        </p:spPr>
        <p:txBody>
          <a:bodyPr>
            <a:normAutofit/>
          </a:bodyPr>
          <a:lstStyle/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Want to “seal a value in an envelope”, and “open the envelope” later.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Commit to a value, reveal it later.</a:t>
            </a:r>
          </a:p>
          <a:p>
            <a:pPr lv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ID" sz="2400" dirty="0"/>
              <a:t>Security properties: </a:t>
            </a:r>
            <a:r>
              <a:rPr lang="en-ID" sz="2400" b="1" dirty="0"/>
              <a:t>hiding</a:t>
            </a:r>
            <a:r>
              <a:rPr lang="en-ID" sz="2400" dirty="0"/>
              <a:t> and </a:t>
            </a:r>
            <a:r>
              <a:rPr lang="en-ID" sz="2400" b="1" dirty="0"/>
              <a:t>binding</a:t>
            </a:r>
            <a:r>
              <a:rPr lang="en-ID" sz="2400" dirty="0"/>
              <a:t>.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06EE75-3A54-4D41-99F0-9768B97DD527}"/>
              </a:ext>
            </a:extLst>
          </p:cNvPr>
          <p:cNvSpPr txBox="1">
            <a:spLocks/>
          </p:cNvSpPr>
          <p:nvPr/>
        </p:nvSpPr>
        <p:spPr bwMode="auto">
          <a:xfrm>
            <a:off x="4832350" y="1200151"/>
            <a:ext cx="3905250" cy="38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70C0"/>
                </a:solidFill>
              </a:rPr>
              <a:t>(</a:t>
            </a:r>
            <a:r>
              <a:rPr lang="en-ID" sz="2400" i="1" dirty="0">
                <a:solidFill>
                  <a:srgbClr val="0070C0"/>
                </a:solidFill>
              </a:rPr>
              <a:t>com, key</a:t>
            </a:r>
            <a:r>
              <a:rPr lang="en-ID" sz="2400" dirty="0">
                <a:solidFill>
                  <a:srgbClr val="0070C0"/>
                </a:solidFill>
              </a:rPr>
              <a:t>) := commit(</a:t>
            </a:r>
            <a:r>
              <a:rPr lang="en-ID" sz="2400" i="1" dirty="0" err="1">
                <a:solidFill>
                  <a:srgbClr val="0070C0"/>
                </a:solidFill>
              </a:rPr>
              <a:t>msg</a:t>
            </a:r>
            <a:r>
              <a:rPr lang="en-ID" sz="2400" dirty="0">
                <a:solidFill>
                  <a:srgbClr val="0070C0"/>
                </a:solidFill>
              </a:rPr>
              <a:t>)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i="1" dirty="0">
                <a:solidFill>
                  <a:srgbClr val="0070C0"/>
                </a:solidFill>
              </a:rPr>
              <a:t>match</a:t>
            </a:r>
            <a:r>
              <a:rPr lang="en-ID" sz="2400" dirty="0">
                <a:solidFill>
                  <a:srgbClr val="0070C0"/>
                </a:solidFill>
              </a:rPr>
              <a:t> := verify(</a:t>
            </a:r>
            <a:r>
              <a:rPr lang="en-ID" sz="2400" i="1" dirty="0">
                <a:solidFill>
                  <a:srgbClr val="0070C0"/>
                </a:solidFill>
              </a:rPr>
              <a:t>com, key, </a:t>
            </a:r>
            <a:r>
              <a:rPr lang="en-ID" sz="2400" i="1" dirty="0" err="1">
                <a:solidFill>
                  <a:srgbClr val="0070C0"/>
                </a:solidFill>
              </a:rPr>
              <a:t>msg</a:t>
            </a:r>
            <a:r>
              <a:rPr lang="en-ID" sz="2400" dirty="0">
                <a:solidFill>
                  <a:srgbClr val="0070C0"/>
                </a:solidFill>
              </a:rPr>
              <a:t>)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ID" sz="2400" dirty="0">
              <a:solidFill>
                <a:srgbClr val="0070C0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To seal </a:t>
            </a:r>
            <a:r>
              <a:rPr lang="en-ID" sz="2400" i="1" dirty="0" err="1"/>
              <a:t>msg</a:t>
            </a:r>
            <a:r>
              <a:rPr lang="en-ID" sz="2400" dirty="0"/>
              <a:t> in envelope: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70C0"/>
                </a:solidFill>
              </a:rPr>
              <a:t>	(</a:t>
            </a:r>
            <a:r>
              <a:rPr lang="en-ID" sz="2400" i="1" dirty="0">
                <a:solidFill>
                  <a:srgbClr val="0070C0"/>
                </a:solidFill>
              </a:rPr>
              <a:t>com, key</a:t>
            </a:r>
            <a:r>
              <a:rPr lang="en-ID" sz="2400" dirty="0">
                <a:solidFill>
                  <a:srgbClr val="0070C0"/>
                </a:solidFill>
              </a:rPr>
              <a:t>) := commit(</a:t>
            </a:r>
            <a:r>
              <a:rPr lang="en-ID" sz="2400" i="1" dirty="0" err="1">
                <a:solidFill>
                  <a:srgbClr val="0070C0"/>
                </a:solidFill>
              </a:rPr>
              <a:t>msg</a:t>
            </a:r>
            <a:r>
              <a:rPr lang="en-ID" sz="2400" dirty="0">
                <a:solidFill>
                  <a:srgbClr val="0070C0"/>
                </a:solidFill>
              </a:rPr>
              <a:t>) </a:t>
            </a:r>
            <a:br>
              <a:rPr lang="en-ID" sz="2400" dirty="0">
                <a:solidFill>
                  <a:srgbClr val="0070C0"/>
                </a:solidFill>
              </a:rPr>
            </a:br>
            <a:r>
              <a:rPr lang="en-ID" sz="2400" dirty="0">
                <a:solidFill>
                  <a:srgbClr val="0070C0"/>
                </a:solidFill>
              </a:rPr>
              <a:t> </a:t>
            </a:r>
            <a:r>
              <a:rPr lang="en-ID" sz="2400" dirty="0"/>
              <a:t>-- then publish </a:t>
            </a:r>
            <a:r>
              <a:rPr lang="en-ID" sz="2400" i="1" dirty="0"/>
              <a:t>com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To open envelope: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70C0"/>
                </a:solidFill>
              </a:rPr>
              <a:t>	publish </a:t>
            </a:r>
            <a:r>
              <a:rPr lang="en-ID" sz="2400" i="1" dirty="0">
                <a:solidFill>
                  <a:srgbClr val="0070C0"/>
                </a:solidFill>
              </a:rPr>
              <a:t>key, </a:t>
            </a:r>
            <a:r>
              <a:rPr lang="en-ID" sz="2400" i="1" dirty="0" err="1">
                <a:solidFill>
                  <a:srgbClr val="0070C0"/>
                </a:solidFill>
              </a:rPr>
              <a:t>msg</a:t>
            </a:r>
            <a:endParaRPr lang="en-ID" sz="2400" i="1" dirty="0">
              <a:solidFill>
                <a:srgbClr val="0070C0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anyone can use verify() to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2400" dirty="0"/>
              <a:t> check validity</a:t>
            </a:r>
          </a:p>
        </p:txBody>
      </p:sp>
    </p:spTree>
    <p:extLst>
      <p:ext uri="{BB962C8B-B14F-4D97-AF65-F5344CB8AC3E}">
        <p14:creationId xmlns:p14="http://schemas.microsoft.com/office/powerpoint/2010/main" val="415632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09E6-267A-B640-A0AE-FDD91035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Application: Commitment 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424"/>
                  </a:spcBef>
                  <a:buNone/>
                </a:pPr>
                <a:r>
                  <a:rPr lang="en-US" sz="2400" dirty="0"/>
                  <a:t>Goal:   </a:t>
                </a:r>
              </a:p>
              <a:p>
                <a:pPr marL="349250" indent="-349250">
                  <a:spcBef>
                    <a:spcPts val="1200"/>
                  </a:spcBef>
                  <a:buNone/>
                </a:pPr>
                <a:r>
                  <a:rPr lang="en-US" sz="2400" dirty="0"/>
                  <a:t>-	Alice posts a </a:t>
                </a:r>
                <a:r>
                  <a:rPr lang="en-US" sz="2400" u="sng" dirty="0"/>
                  <a:t>short</a:t>
                </a:r>
                <a:r>
                  <a:rPr lang="en-US" sz="2400" dirty="0"/>
                  <a:t> binding commitment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  <a:buFontTx/>
                  <a:buChar char="-"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Given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400" i="0" dirty="0" err="1" smtClean="0">
                            <a:latin typeface="Cambria Math" panose="02040503050406030204" pitchFamily="18" charset="0"/>
                          </a:rPr>
                          <m:t>proof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  can check that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400" dirty="0"/>
                  <a:t>			Bob runs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erify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⇾ accept/reject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28"/>
                  </a:spcBef>
                  <a:buNone/>
                </a:pPr>
                <a:r>
                  <a:rPr lang="en-US" sz="2200" b="1" dirty="0"/>
                  <a:t>Security:    </a:t>
                </a:r>
                <a:r>
                  <a:rPr lang="en-US" sz="2200" dirty="0"/>
                  <a:t>Adversarial cannot find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sz="2200" dirty="0" err="1"/>
                  <a:t>s.t.</a:t>
                </a: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   and</a:t>
                </a:r>
                <a:br>
                  <a:rPr lang="en-US" sz="2200" dirty="0"/>
                </a:br>
                <a:r>
                  <a:rPr lang="en-US" sz="22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200" dirty="0"/>
                  <a:t>where 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  <a:blipFill>
                <a:blip r:embed="rId2"/>
                <a:stretch>
                  <a:fillRect l="-1001" t="-96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FE9B7E7-BC86-D745-A6ED-F910EBAD2E71}"/>
              </a:ext>
            </a:extLst>
          </p:cNvPr>
          <p:cNvGrpSpPr/>
          <p:nvPr/>
        </p:nvGrpSpPr>
        <p:grpSpPr>
          <a:xfrm>
            <a:off x="6117476" y="1083419"/>
            <a:ext cx="1239314" cy="1376002"/>
            <a:chOff x="6836735" y="1371600"/>
            <a:chExt cx="1239314" cy="13760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AA2105-6908-4247-BA46-82BA2E091E34}"/>
                </a:ext>
              </a:extLst>
            </p:cNvPr>
            <p:cNvSpPr txBox="1"/>
            <p:nvPr/>
          </p:nvSpPr>
          <p:spPr>
            <a:xfrm>
              <a:off x="6836735" y="1371600"/>
              <a:ext cx="123931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E5002D-4260-1D48-AD02-5183D08926A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297234" y="1833265"/>
              <a:ext cx="159158" cy="91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2F866-BCF0-9046-B542-EDCAB03A36D8}"/>
              </a:ext>
            </a:extLst>
          </p:cNvPr>
          <p:cNvSpPr/>
          <p:nvPr/>
        </p:nvSpPr>
        <p:spPr>
          <a:xfrm>
            <a:off x="276447" y="1876097"/>
            <a:ext cx="8757194" cy="2067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9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95261</TotalTime>
  <Words>2274</Words>
  <Application>Microsoft Macintosh PowerPoint</Application>
  <PresentationFormat>On-screen Show (16:9)</PresentationFormat>
  <Paragraphs>417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Trebuchet MS</vt:lpstr>
      <vt:lpstr>Wingdings</vt:lpstr>
      <vt:lpstr>Office Theme</vt:lpstr>
      <vt:lpstr>Foundations of Bitcoin and Blockchain Technologies</vt:lpstr>
      <vt:lpstr>What You Learnt Last Week</vt:lpstr>
      <vt:lpstr>What Will You Learn Today</vt:lpstr>
      <vt:lpstr>Hash Function</vt:lpstr>
      <vt:lpstr>Cryptography Background</vt:lpstr>
      <vt:lpstr>Hash Property 1: Collision Free</vt:lpstr>
      <vt:lpstr>Hash Property 2: Hiding</vt:lpstr>
      <vt:lpstr>Application: Commitment API</vt:lpstr>
      <vt:lpstr>Application: Commitment API</vt:lpstr>
      <vt:lpstr>Application: Commitment API</vt:lpstr>
      <vt:lpstr>Hash Property 3: Puzzle-Friendly</vt:lpstr>
      <vt:lpstr>SHA-256 Hash Function</vt:lpstr>
      <vt:lpstr>Hash Pointer &amp; Merkle Tree</vt:lpstr>
      <vt:lpstr>Hash Pointer</vt:lpstr>
      <vt:lpstr>Key Idea</vt:lpstr>
      <vt:lpstr>Merkle Tree     (Merkle 1989)</vt:lpstr>
      <vt:lpstr>Merkle Tree     (Merkle 1989)</vt:lpstr>
      <vt:lpstr>Merkle Tree     (Merkle 1989)</vt:lpstr>
      <vt:lpstr>Merkle Tree     (Merkle 1989)</vt:lpstr>
      <vt:lpstr>Advantages of Merkle Trees</vt:lpstr>
      <vt:lpstr>Digital Signature</vt:lpstr>
      <vt:lpstr>Signatures</vt:lpstr>
      <vt:lpstr>Digital Signatures</vt:lpstr>
      <vt:lpstr>Digital Signatures: Syntax</vt:lpstr>
      <vt:lpstr>Requirement of Signatures</vt:lpstr>
      <vt:lpstr>Families of signature schemes</vt:lpstr>
      <vt:lpstr>Public Key as Identity</vt:lpstr>
      <vt:lpstr>Signatures on the blockchain</vt:lpstr>
      <vt:lpstr>Useful Trick</vt:lpstr>
      <vt:lpstr>How to Make New Identity</vt:lpstr>
      <vt:lpstr>Simple Cryptocurrency</vt:lpstr>
      <vt:lpstr>PowerPoint Presentation</vt:lpstr>
      <vt:lpstr>PowerPoint Presentation</vt:lpstr>
      <vt:lpstr>PowerPoint Presentation</vt:lpstr>
      <vt:lpstr>Double Spending Attack</vt:lpstr>
      <vt:lpstr>PowerPoint Presentation</vt:lpstr>
      <vt:lpstr>PowerPoint Presentation</vt:lpstr>
      <vt:lpstr>PowerPoint Presentation</vt:lpstr>
      <vt:lpstr>Immutable Coins</vt:lpstr>
      <vt:lpstr>Summary of This Lecture</vt:lpstr>
      <vt:lpstr>W2 Home Work</vt:lpstr>
      <vt:lpstr>DApps University Resources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Risman Adnan</cp:lastModifiedBy>
  <cp:revision>1253</cp:revision>
  <cp:lastPrinted>2015-09-20T23:02:57Z</cp:lastPrinted>
  <dcterms:created xsi:type="dcterms:W3CDTF">2010-10-17T19:58:05Z</dcterms:created>
  <dcterms:modified xsi:type="dcterms:W3CDTF">2022-03-03T02:16:56Z</dcterms:modified>
</cp:coreProperties>
</file>